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</p:sldIdLst>
  <p:sldSz cx="121793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1pPr>
    <a:lvl2pPr marL="0" marR="0" indent="4572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2pPr>
    <a:lvl3pPr marL="0" marR="0" indent="9144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3pPr>
    <a:lvl4pPr marL="0" marR="0" indent="13716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4pPr>
    <a:lvl5pPr marL="0" marR="0" indent="18288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5pPr>
    <a:lvl6pPr marL="0" marR="0" indent="22860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6pPr>
    <a:lvl7pPr marL="0" marR="0" indent="27432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7pPr>
    <a:lvl8pPr marL="0" marR="0" indent="32004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8pPr>
    <a:lvl9pPr marL="0" marR="0" indent="36576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DCACA"/>
          </a:solidFill>
        </a:fill>
      </a:tcStyle>
    </a:wholeTbl>
    <a:band2H>
      <a:tcTxStyle b="def" i="def"/>
      <a:tcStyle>
        <a:tcBdr/>
        <a:fill>
          <a:solidFill>
            <a:srgbClr val="EF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BEED8"/>
          </a:solidFill>
        </a:fill>
      </a:tcStyle>
    </a:wholeTbl>
    <a:band2H>
      <a:tcTxStyle b="def" i="def"/>
      <a:tcStyle>
        <a:tcBdr/>
        <a:fill>
          <a:solidFill>
            <a:srgbClr val="E7F6EC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ED5CC"/>
          </a:solidFill>
        </a:fill>
      </a:tcStyle>
    </a:wholeTbl>
    <a:band2H>
      <a:tcTxStyle b="def" i="def"/>
      <a:tcStyle>
        <a:tcBdr/>
        <a:fill>
          <a:solidFill>
            <a:srgbClr val="FEEBE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6" name="Shape 156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spcBef>
        <a:spcPts val="400"/>
      </a:spcBef>
      <a:defRPr sz="1200">
        <a:latin typeface="+mn-lt"/>
        <a:ea typeface="+mn-ea"/>
        <a:cs typeface="+mn-cs"/>
        <a:sym typeface="Arial"/>
      </a:defRPr>
    </a:lvl1pPr>
    <a:lvl2pPr indent="2286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2pPr>
    <a:lvl3pPr indent="4572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3pPr>
    <a:lvl4pPr indent="6858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4pPr>
    <a:lvl5pPr indent="9144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5pPr>
    <a:lvl6pPr indent="11430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6pPr>
    <a:lvl7pPr indent="13716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7pPr>
    <a:lvl8pPr indent="16002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8pPr>
    <a:lvl9pPr indent="18288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tif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tif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tif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tif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Front A"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17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8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Peter Willendrup, DTU Physics and ESS DMSC</a:t>
            </a:r>
          </a:p>
        </p:txBody>
      </p:sp>
      <p:sp>
        <p:nvSpPr>
          <p:cNvPr id="19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0" name="Logo white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21" name="Title Text"/>
          <p:cNvSpPr txBox="1"/>
          <p:nvPr>
            <p:ph type="title"/>
          </p:nvPr>
        </p:nvSpPr>
        <p:spPr>
          <a:xfrm>
            <a:off x="249858" y="3545116"/>
            <a:ext cx="10840030" cy="2706459"/>
          </a:xfrm>
          <a:prstGeom prst="rect">
            <a:avLst/>
          </a:prstGeom>
        </p:spPr>
        <p:txBody>
          <a:bodyPr anchor="t">
            <a:normAutofit fontScale="100000" lnSpcReduction="0"/>
          </a:bodyPr>
          <a:lstStyle>
            <a:lvl1pPr>
              <a:lnSpc>
                <a:spcPct val="93000"/>
              </a:lnSpc>
              <a:defRPr sz="80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sz="half" idx="1"/>
          </p:nvPr>
        </p:nvSpPr>
        <p:spPr>
          <a:xfrm>
            <a:off x="247072" y="1704975"/>
            <a:ext cx="10840029" cy="1660655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SzTx/>
              <a:buNone/>
              <a:defRPr sz="3000">
                <a:solidFill>
                  <a:srgbClr val="FFFFFF"/>
                </a:solidFill>
              </a:defRPr>
            </a:lvl1pPr>
            <a:lvl2pPr marL="546000" indent="-329999">
              <a:lnSpc>
                <a:spcPct val="110000"/>
              </a:lnSpc>
              <a:spcBef>
                <a:spcPts val="0"/>
              </a:spcBef>
              <a:defRPr sz="3000">
                <a:solidFill>
                  <a:srgbClr val="FFFFFF"/>
                </a:solidFill>
              </a:defRPr>
            </a:lvl2pPr>
            <a:lvl3pPr marL="747600" indent="-330000">
              <a:lnSpc>
                <a:spcPct val="110000"/>
              </a:lnSpc>
              <a:spcBef>
                <a:spcPts val="0"/>
              </a:spcBef>
              <a:defRPr sz="3000">
                <a:solidFill>
                  <a:srgbClr val="FFFFFF"/>
                </a:solidFill>
              </a:defRPr>
            </a:lvl3pPr>
            <a:lvl4pPr marL="960000" indent="-330000">
              <a:lnSpc>
                <a:spcPct val="110000"/>
              </a:lnSpc>
              <a:spcBef>
                <a:spcPts val="0"/>
              </a:spcBef>
              <a:defRPr sz="3000">
                <a:solidFill>
                  <a:srgbClr val="FFFFFF"/>
                </a:solidFill>
              </a:defRPr>
            </a:lvl4pPr>
            <a:lvl5pPr marL="1157999" indent="-330000">
              <a:lnSpc>
                <a:spcPct val="110000"/>
              </a:lnSpc>
              <a:spcBef>
                <a:spcPts val="0"/>
              </a:spcBef>
              <a:defRPr sz="3000"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Front/Pause A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Background"/>
          <p:cNvSpPr/>
          <p:nvPr/>
        </p:nvSpPr>
        <p:spPr>
          <a:xfrm>
            <a:off x="0" y="0"/>
            <a:ext cx="12193200" cy="68616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/>
          </a:p>
        </p:txBody>
      </p:sp>
      <p:sp>
        <p:nvSpPr>
          <p:cNvPr id="119" name="Slide Number"/>
          <p:cNvSpPr txBox="1"/>
          <p:nvPr>
            <p:ph type="sldNum" sz="quarter" idx="2"/>
          </p:nvPr>
        </p:nvSpPr>
        <p:spPr>
          <a:xfrm flipV="1">
            <a:off x="0" y="6849134"/>
            <a:ext cx="127000" cy="1270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120" name="Logo color"/>
          <p:cNvSpPr/>
          <p:nvPr/>
        </p:nvSpPr>
        <p:spPr>
          <a:xfrm>
            <a:off x="4870539" y="1651373"/>
            <a:ext cx="2388324" cy="34833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Front/Paus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128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29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DTU Physics</a:t>
            </a:r>
          </a:p>
        </p:txBody>
      </p:sp>
      <p:sp>
        <p:nvSpPr>
          <p:cNvPr id="130" name="Form.Datedate"/>
          <p:cNvSpPr txBox="1"/>
          <p:nvPr/>
        </p:nvSpPr>
        <p:spPr>
          <a:xfrm>
            <a:off x="251362" y="6636099"/>
            <a:ext cx="110401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spcBef>
                <a:spcPts val="40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11 June 2019</a:t>
            </a:r>
          </a:p>
        </p:txBody>
      </p:sp>
      <p:sp>
        <p:nvSpPr>
          <p:cNvPr id="131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32" name="Background"/>
          <p:cNvSpPr/>
          <p:nvPr/>
        </p:nvSpPr>
        <p:spPr>
          <a:xfrm>
            <a:off x="-1168400" y="-990600"/>
            <a:ext cx="12193200" cy="68616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6799" tIns="46799" rIns="46799" bIns="46799"/>
          <a:lstStyle/>
          <a:p>
            <a:pPr/>
          </a:p>
        </p:txBody>
      </p:sp>
      <p:sp>
        <p:nvSpPr>
          <p:cNvPr id="133" name="Logo color"/>
          <p:cNvSpPr/>
          <p:nvPr/>
        </p:nvSpPr>
        <p:spPr>
          <a:xfrm>
            <a:off x="2394039" y="1687322"/>
            <a:ext cx="2388324" cy="34833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134" name="Slide Number"/>
          <p:cNvSpPr txBox="1"/>
          <p:nvPr>
            <p:ph type="sldNum" sz="quarter" idx="2"/>
          </p:nvPr>
        </p:nvSpPr>
        <p:spPr>
          <a:xfrm flipV="1">
            <a:off x="0" y="6849134"/>
            <a:ext cx="127000" cy="1270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135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36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13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70780" y="1687322"/>
            <a:ext cx="6508803" cy="348335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CustomShape 10"/>
          <p:cNvSpPr/>
          <p:nvPr/>
        </p:nvSpPr>
        <p:spPr>
          <a:xfrm>
            <a:off x="252000" y="251999"/>
            <a:ext cx="419041" cy="6112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5719" rIns="45719"/>
          <a:lstStyle/>
          <a:p>
            <a:pPr>
              <a:spcBef>
                <a:spcPts val="0"/>
              </a:spcBef>
              <a:defRPr sz="1800"/>
            </a:pPr>
          </a:p>
        </p:txBody>
      </p:sp>
      <p:sp>
        <p:nvSpPr>
          <p:cNvPr id="145" name="CustomShape 11"/>
          <p:cNvSpPr/>
          <p:nvPr/>
        </p:nvSpPr>
        <p:spPr>
          <a:xfrm>
            <a:off x="0" y="6541199"/>
            <a:ext cx="12192480" cy="31608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/>
          <a:lstStyle/>
          <a:p>
            <a:pPr>
              <a:spcBef>
                <a:spcPts val="0"/>
              </a:spcBef>
              <a:defRPr sz="1800"/>
            </a:pPr>
          </a:p>
        </p:txBody>
      </p:sp>
      <p:sp>
        <p:nvSpPr>
          <p:cNvPr id="146" name="CustomShape 14"/>
          <p:cNvSpPr/>
          <p:nvPr/>
        </p:nvSpPr>
        <p:spPr>
          <a:xfrm>
            <a:off x="0" y="-1"/>
            <a:ext cx="12192480" cy="4968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/>
          <a:lstStyle/>
          <a:p>
            <a:pPr>
              <a:spcBef>
                <a:spcPts val="0"/>
              </a:spcBef>
              <a:defRPr sz="1800"/>
            </a:pPr>
          </a:p>
        </p:txBody>
      </p:sp>
      <p:sp>
        <p:nvSpPr>
          <p:cNvPr id="147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Peter Willendrup, DTU Physics and ESS DMSC</a:t>
            </a:r>
          </a:p>
        </p:txBody>
      </p:sp>
      <p:pic>
        <p:nvPicPr>
          <p:cNvPr id="14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76580" y="251999"/>
            <a:ext cx="1142204" cy="611281"/>
          </a:xfrm>
          <a:prstGeom prst="rect">
            <a:avLst/>
          </a:prstGeom>
          <a:ln w="12700">
            <a:miter lim="400000"/>
          </a:ln>
        </p:spPr>
      </p:pic>
      <p:sp>
        <p:nvSpPr>
          <p:cNvPr id="149" name="Slide Number"/>
          <p:cNvSpPr txBox="1"/>
          <p:nvPr>
            <p:ph type="sldNum" sz="quarter" idx="2"/>
          </p:nvPr>
        </p:nvSpPr>
        <p:spPr>
          <a:xfrm>
            <a:off x="5886661" y="6172200"/>
            <a:ext cx="2841838" cy="368301"/>
          </a:xfrm>
          <a:prstGeom prst="rect">
            <a:avLst/>
          </a:prstGeom>
        </p:spPr>
        <p:txBody>
          <a:bodyPr lIns="45719" tIns="45719" rIns="45719" bIns="45719"/>
          <a:lstStyle>
            <a:lvl1pPr algn="r">
              <a:spcBef>
                <a:spcPts val="0"/>
              </a:spcBef>
              <a:defRPr b="0" sz="12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Front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31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2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Peter Willendrup, DTU Physics and ESS DMSC</a:t>
            </a:r>
          </a:p>
        </p:txBody>
      </p:sp>
      <p:sp>
        <p:nvSpPr>
          <p:cNvPr id="33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4" name="Title Text"/>
          <p:cNvSpPr txBox="1"/>
          <p:nvPr>
            <p:ph type="title"/>
          </p:nvPr>
        </p:nvSpPr>
        <p:spPr>
          <a:xfrm>
            <a:off x="249858" y="3545116"/>
            <a:ext cx="10840030" cy="2706459"/>
          </a:xfrm>
          <a:prstGeom prst="rect">
            <a:avLst/>
          </a:prstGeom>
        </p:spPr>
        <p:txBody>
          <a:bodyPr anchor="t">
            <a:normAutofit fontScale="100000" lnSpcReduction="0"/>
          </a:bodyPr>
          <a:lstStyle>
            <a:lvl1pPr>
              <a:lnSpc>
                <a:spcPct val="93000"/>
              </a:lnSpc>
              <a:defRPr sz="8000"/>
            </a:lvl1pPr>
          </a:lstStyle>
          <a:p>
            <a:pPr/>
            <a:r>
              <a:t>Title Text</a:t>
            </a:r>
          </a:p>
        </p:txBody>
      </p:sp>
      <p:sp>
        <p:nvSpPr>
          <p:cNvPr id="35" name="Body Level One…"/>
          <p:cNvSpPr txBox="1"/>
          <p:nvPr>
            <p:ph type="body" sz="half" idx="1"/>
          </p:nvPr>
        </p:nvSpPr>
        <p:spPr>
          <a:xfrm>
            <a:off x="247072" y="1704975"/>
            <a:ext cx="10840029" cy="1660655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SzTx/>
              <a:buNone/>
              <a:defRPr sz="3000"/>
            </a:lvl1pPr>
            <a:lvl2pPr marL="546000" indent="-329999">
              <a:lnSpc>
                <a:spcPct val="110000"/>
              </a:lnSpc>
              <a:spcBef>
                <a:spcPts val="0"/>
              </a:spcBef>
              <a:defRPr sz="3000"/>
            </a:lvl2pPr>
            <a:lvl3pPr marL="747600" indent="-330000">
              <a:lnSpc>
                <a:spcPct val="110000"/>
              </a:lnSpc>
              <a:spcBef>
                <a:spcPts val="0"/>
              </a:spcBef>
              <a:defRPr sz="3000"/>
            </a:lvl3pPr>
            <a:lvl4pPr marL="960000" indent="-330000">
              <a:lnSpc>
                <a:spcPct val="110000"/>
              </a:lnSpc>
              <a:spcBef>
                <a:spcPts val="0"/>
              </a:spcBef>
              <a:defRPr sz="3000"/>
            </a:lvl4pPr>
            <a:lvl5pPr marL="1157999" indent="-330000">
              <a:lnSpc>
                <a:spcPct val="110000"/>
              </a:lnSpc>
              <a:spcBef>
                <a:spcPts val="0"/>
              </a:spcBef>
              <a:defRPr sz="30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76580" y="251999"/>
            <a:ext cx="1142204" cy="6112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On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45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6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Peter Willendrup, DTU Physics and ESS DMSC</a:t>
            </a:r>
          </a:p>
        </p:txBody>
      </p:sp>
      <p:sp>
        <p:nvSpPr>
          <p:cNvPr id="47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8" name="Title Text"/>
          <p:cNvSpPr txBox="1"/>
          <p:nvPr>
            <p:ph type="title"/>
          </p:nvPr>
        </p:nvSpPr>
        <p:spPr>
          <a:xfrm>
            <a:off x="1774725" y="426126"/>
            <a:ext cx="9312376" cy="97271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49" name="Body Level One…"/>
          <p:cNvSpPr txBox="1"/>
          <p:nvPr>
            <p:ph type="body" idx="1"/>
          </p:nvPr>
        </p:nvSpPr>
        <p:spPr>
          <a:xfrm>
            <a:off x="1774800" y="1706399"/>
            <a:ext cx="9312375" cy="4545579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5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76580" y="251999"/>
            <a:ext cx="1142204" cy="6112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itle Text"/>
          <p:cNvSpPr txBox="1"/>
          <p:nvPr>
            <p:ph type="title"/>
          </p:nvPr>
        </p:nvSpPr>
        <p:spPr>
          <a:xfrm>
            <a:off x="1774725" y="426126"/>
            <a:ext cx="9312376" cy="97271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59" name="Body Level One…"/>
          <p:cNvSpPr txBox="1"/>
          <p:nvPr>
            <p:ph type="body" sz="half" idx="1"/>
          </p:nvPr>
        </p:nvSpPr>
        <p:spPr>
          <a:xfrm>
            <a:off x="1774800" y="1706398"/>
            <a:ext cx="4410177" cy="45468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ext and two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itle Text"/>
          <p:cNvSpPr txBox="1"/>
          <p:nvPr>
            <p:ph type="title"/>
          </p:nvPr>
        </p:nvSpPr>
        <p:spPr>
          <a:xfrm>
            <a:off x="1774725" y="426126"/>
            <a:ext cx="6048673" cy="97271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68" name="Body Level One…"/>
          <p:cNvSpPr txBox="1"/>
          <p:nvPr>
            <p:ph type="body" sz="half" idx="1"/>
          </p:nvPr>
        </p:nvSpPr>
        <p:spPr>
          <a:xfrm>
            <a:off x="1774725" y="1706328"/>
            <a:ext cx="6048673" cy="454557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9" name="Picture Placeholder 9"/>
          <p:cNvSpPr/>
          <p:nvPr>
            <p:ph type="pic" sz="quarter" idx="21"/>
          </p:nvPr>
        </p:nvSpPr>
        <p:spPr>
          <a:xfrm>
            <a:off x="8331213" y="849733"/>
            <a:ext cx="3859201" cy="25056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70" name="Picture Placeholder 11"/>
          <p:cNvSpPr/>
          <p:nvPr>
            <p:ph type="pic" sz="quarter" idx="22"/>
          </p:nvPr>
        </p:nvSpPr>
        <p:spPr>
          <a:xfrm>
            <a:off x="8331213" y="3563718"/>
            <a:ext cx="3859201" cy="25056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7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wo picture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itle Text"/>
          <p:cNvSpPr txBox="1"/>
          <p:nvPr>
            <p:ph type="title"/>
          </p:nvPr>
        </p:nvSpPr>
        <p:spPr>
          <a:xfrm>
            <a:off x="4221360" y="426126"/>
            <a:ext cx="6865740" cy="97271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79" name="Body Level One…"/>
          <p:cNvSpPr txBox="1"/>
          <p:nvPr>
            <p:ph type="body" sz="half" idx="1"/>
          </p:nvPr>
        </p:nvSpPr>
        <p:spPr>
          <a:xfrm>
            <a:off x="4221360" y="1706328"/>
            <a:ext cx="6865740" cy="454557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0" name="Picture Placeholder 9"/>
          <p:cNvSpPr/>
          <p:nvPr>
            <p:ph type="pic" sz="quarter" idx="21"/>
          </p:nvPr>
        </p:nvSpPr>
        <p:spPr>
          <a:xfrm>
            <a:off x="-2" y="1314522"/>
            <a:ext cx="3708002" cy="24552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81" name="Picture Placeholder 11"/>
          <p:cNvSpPr/>
          <p:nvPr>
            <p:ph type="pic" sz="quarter" idx="22"/>
          </p:nvPr>
        </p:nvSpPr>
        <p:spPr>
          <a:xfrm>
            <a:off x="-2" y="3968153"/>
            <a:ext cx="3708002" cy="24552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8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itle Text"/>
          <p:cNvSpPr txBox="1"/>
          <p:nvPr>
            <p:ph type="title"/>
          </p:nvPr>
        </p:nvSpPr>
        <p:spPr>
          <a:xfrm>
            <a:off x="247650" y="980726"/>
            <a:ext cx="3740400" cy="418116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2400"/>
            </a:lvl1pPr>
          </a:lstStyle>
          <a:p>
            <a:pPr/>
            <a:r>
              <a:t>Title Text</a:t>
            </a:r>
          </a:p>
        </p:txBody>
      </p:sp>
      <p:sp>
        <p:nvSpPr>
          <p:cNvPr id="90" name="Body Level One…"/>
          <p:cNvSpPr txBox="1"/>
          <p:nvPr>
            <p:ph type="body" sz="quarter" idx="1"/>
          </p:nvPr>
        </p:nvSpPr>
        <p:spPr>
          <a:xfrm>
            <a:off x="247650" y="4407149"/>
            <a:ext cx="3740400" cy="1844426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spcBef>
                <a:spcPts val="200"/>
              </a:spcBef>
              <a:defRPr sz="1200"/>
            </a:lvl1pPr>
            <a:lvl2pPr>
              <a:spcBef>
                <a:spcPts val="200"/>
              </a:spcBef>
              <a:defRPr sz="1200"/>
            </a:lvl2pPr>
            <a:lvl3pPr>
              <a:spcBef>
                <a:spcPts val="200"/>
              </a:spcBef>
              <a:defRPr sz="1200"/>
            </a:lvl3pPr>
            <a:lvl4pPr>
              <a:spcBef>
                <a:spcPts val="200"/>
              </a:spcBef>
              <a:defRPr sz="1200"/>
            </a:lvl4pPr>
            <a:lvl5pPr>
              <a:spcBef>
                <a:spcPts val="200"/>
              </a:spcBef>
              <a:defRPr sz="1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1" name="Text Placeholder 18"/>
          <p:cNvSpPr/>
          <p:nvPr>
            <p:ph type="body" sz="quarter" idx="21"/>
          </p:nvPr>
        </p:nvSpPr>
        <p:spPr>
          <a:xfrm>
            <a:off x="4222750" y="979200"/>
            <a:ext cx="3740400" cy="417768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/>
          <a:p>
            <a:pPr marL="0" indent="0">
              <a:spcBef>
                <a:spcPts val="500"/>
              </a:spcBef>
              <a:buSzTx/>
              <a:buNone/>
              <a:defRPr b="1" sz="2400"/>
            </a:pPr>
          </a:p>
        </p:txBody>
      </p:sp>
      <p:sp>
        <p:nvSpPr>
          <p:cNvPr id="92" name="Text Placeholder 22"/>
          <p:cNvSpPr/>
          <p:nvPr>
            <p:ph type="body" sz="quarter" idx="22"/>
          </p:nvPr>
        </p:nvSpPr>
        <p:spPr>
          <a:xfrm>
            <a:off x="8197850" y="979200"/>
            <a:ext cx="3740400" cy="417768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/>
          <a:p>
            <a:pPr marL="0" indent="0">
              <a:spcBef>
                <a:spcPts val="500"/>
              </a:spcBef>
              <a:buSzTx/>
              <a:buNone/>
              <a:defRPr b="1" sz="2400"/>
            </a:pPr>
          </a:p>
        </p:txBody>
      </p:sp>
      <p:sp>
        <p:nvSpPr>
          <p:cNvPr id="93" name="Picture Placeholder 8"/>
          <p:cNvSpPr/>
          <p:nvPr>
            <p:ph type="pic" sz="quarter" idx="23"/>
          </p:nvPr>
        </p:nvSpPr>
        <p:spPr>
          <a:xfrm>
            <a:off x="247650" y="1546281"/>
            <a:ext cx="3740400" cy="26640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94" name="Picture Placeholder 8"/>
          <p:cNvSpPr/>
          <p:nvPr>
            <p:ph type="pic" sz="quarter" idx="24"/>
          </p:nvPr>
        </p:nvSpPr>
        <p:spPr>
          <a:xfrm>
            <a:off x="4223148" y="1548580"/>
            <a:ext cx="3740401" cy="26640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95" name="Picture Placeholder 8"/>
          <p:cNvSpPr/>
          <p:nvPr>
            <p:ph type="pic" sz="quarter" idx="25"/>
          </p:nvPr>
        </p:nvSpPr>
        <p:spPr>
          <a:xfrm>
            <a:off x="8198647" y="1546281"/>
            <a:ext cx="3740401" cy="26640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9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Title Text"/>
          <p:cNvSpPr txBox="1"/>
          <p:nvPr>
            <p:ph type="title"/>
          </p:nvPr>
        </p:nvSpPr>
        <p:spPr>
          <a:xfrm>
            <a:off x="1774725" y="426126"/>
            <a:ext cx="9312376" cy="97271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10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Logo og foot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tif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3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" name="Slide Number"/>
          <p:cNvSpPr txBox="1"/>
          <p:nvPr>
            <p:ph type="sldNum" sz="quarter" idx="2"/>
          </p:nvPr>
        </p:nvSpPr>
        <p:spPr>
          <a:xfrm>
            <a:off x="11506450" y="6636099"/>
            <a:ext cx="127001" cy="12700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>
              <a:spcBef>
                <a:spcPts val="40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6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Peter Willendrup, DTU Physics and ESS DMSC</a:t>
            </a:r>
          </a:p>
        </p:txBody>
      </p:sp>
      <p:pic>
        <p:nvPicPr>
          <p:cNvPr id="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76580" y="251999"/>
            <a:ext cx="1142204" cy="611281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Title Text"/>
          <p:cNvSpPr txBox="1"/>
          <p:nvPr>
            <p:ph type="title"/>
          </p:nvPr>
        </p:nvSpPr>
        <p:spPr>
          <a:xfrm>
            <a:off x="608965" y="0"/>
            <a:ext cx="10961370" cy="14176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/>
          <a:lstStyle/>
          <a:p>
            <a:pPr/>
            <a:r>
              <a:t>Title Text</a:t>
            </a:r>
          </a:p>
        </p:txBody>
      </p:sp>
      <p:sp>
        <p:nvSpPr>
          <p:cNvPr id="9" name="Body Level One…"/>
          <p:cNvSpPr txBox="1"/>
          <p:nvPr>
            <p:ph type="body" idx="1"/>
          </p:nvPr>
        </p:nvSpPr>
        <p:spPr>
          <a:xfrm>
            <a:off x="608965" y="1600200"/>
            <a:ext cx="1096137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4572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914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1371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18288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9pPr>
    </p:titleStyle>
    <p:bodyStyle>
      <a:lvl1pPr marL="198000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1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1pPr>
      <a:lvl2pPr marL="414000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–"/>
        <a:tabLst/>
        <a:defRPr b="0" baseline="0" cap="none" i="0" spc="0" strike="noStrike" sz="1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2pPr>
      <a:lvl3pPr marL="615600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1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3pPr>
      <a:lvl4pPr marL="828000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–"/>
        <a:tabLst/>
        <a:defRPr b="0" baseline="0" cap="none" i="0" spc="0" strike="noStrike" sz="1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4pPr>
      <a:lvl5pPr marL="1025999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»"/>
        <a:tabLst/>
        <a:defRPr b="0" baseline="0" cap="none" i="0" spc="0" strike="noStrike" sz="1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5pPr>
      <a:lvl6pPr marL="1025999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»"/>
        <a:tabLst/>
        <a:defRPr b="0" baseline="0" cap="none" i="0" spc="0" strike="noStrike" sz="1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6pPr>
      <a:lvl7pPr marL="1025999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»"/>
        <a:tabLst/>
        <a:defRPr b="0" baseline="0" cap="none" i="0" spc="0" strike="noStrike" sz="1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7pPr>
      <a:lvl8pPr marL="1025999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»"/>
        <a:tabLst/>
        <a:defRPr b="0" baseline="0" cap="none" i="0" spc="0" strike="noStrike" sz="1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8pPr>
      <a:lvl9pPr marL="1025999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»"/>
        <a:tabLst/>
        <a:defRPr b="0" baseline="0" cap="none" i="0" spc="0" strike="noStrike" sz="1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9pPr>
    </p:bodyStyle>
    <p:otherStyle>
      <a:lvl1pPr marL="0" marR="0" indent="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572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144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3716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8288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2286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27432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32004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36576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2.tif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0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1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6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7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7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7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7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7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19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hyperlink" Target="http://icsd.fiz-karlsruhe.de/" TargetMode="External"/><Relationship Id="rId3" Type="http://schemas.openxmlformats.org/officeDocument/2006/relationships/hyperlink" Target="http://crystallography.net/" TargetMode="External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hyperlink" Target="https://github.com/McStasMcXtrace/McCode/wiki/Generating-input-files-for-Single_crystal-and-PowderN" TargetMode="External"/><Relationship Id="rId3" Type="http://schemas.openxmlformats.org/officeDocument/2006/relationships/image" Target="../media/image20.pn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image" Target="../media/image23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6.png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6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.tif"/><Relationship Id="rId3" Type="http://schemas.openxmlformats.org/officeDocument/2006/relationships/image" Target="../media/image7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.tif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1.jpeg"/><Relationship Id="rId6" Type="http://schemas.openxmlformats.org/officeDocument/2006/relationships/image" Target="../media/image4.tif"/><Relationship Id="rId7" Type="http://schemas.openxmlformats.org/officeDocument/2006/relationships/image" Target="../media/image9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gif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0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0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McStas samples for diffrac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McStas samples for diffraction</a:t>
            </a:r>
          </a:p>
        </p:txBody>
      </p:sp>
      <p:sp>
        <p:nvSpPr>
          <p:cNvPr id="159" name="Peter Willendrup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Peter Willendrup</a:t>
            </a:r>
          </a:p>
        </p:txBody>
      </p:sp>
      <p:sp>
        <p:nvSpPr>
          <p:cNvPr id="160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61" name="CustomShape 2"/>
          <p:cNvSpPr txBox="1"/>
          <p:nvPr/>
        </p:nvSpPr>
        <p:spPr>
          <a:xfrm>
            <a:off x="1615485" y="175341"/>
            <a:ext cx="8239765" cy="722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>
            <a:lvl1pPr>
              <a:defRPr i="1" spc="-68" sz="3000"/>
            </a:lvl1pPr>
          </a:lstStyle>
          <a:p>
            <a:pPr/>
            <a:r>
              <a:t> </a:t>
            </a:r>
          </a:p>
        </p:txBody>
      </p:sp>
      <p:grpSp>
        <p:nvGrpSpPr>
          <p:cNvPr id="169" name="Group 3"/>
          <p:cNvGrpSpPr/>
          <p:nvPr/>
        </p:nvGrpSpPr>
        <p:grpSpPr>
          <a:xfrm>
            <a:off x="7923955" y="1105411"/>
            <a:ext cx="984961" cy="1027653"/>
            <a:chOff x="0" y="0"/>
            <a:chExt cx="984960" cy="1027651"/>
          </a:xfrm>
        </p:grpSpPr>
        <p:grpSp>
          <p:nvGrpSpPr>
            <p:cNvPr id="167" name="Group 4"/>
            <p:cNvGrpSpPr/>
            <p:nvPr/>
          </p:nvGrpSpPr>
          <p:grpSpPr>
            <a:xfrm>
              <a:off x="-1" y="0"/>
              <a:ext cx="984962" cy="848499"/>
              <a:chOff x="0" y="0"/>
              <a:chExt cx="984960" cy="848498"/>
            </a:xfrm>
          </p:grpSpPr>
          <p:pic>
            <p:nvPicPr>
              <p:cNvPr id="162" name="logoill.pdf" descr="logoill.pdf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660451" y="623604"/>
                <a:ext cx="222862" cy="21295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>
                <a:outerShdw sx="100000" sy="100000" kx="0" ky="0" algn="b" rotWithShape="0" blurRad="0" dist="38100" dir="5400000">
                  <a:srgbClr val="000000">
                    <a:alpha val="45000"/>
                  </a:srgbClr>
                </a:outerShdw>
              </a:effectLst>
            </p:spPr>
          </p:pic>
          <p:pic>
            <p:nvPicPr>
              <p:cNvPr id="163" name="mcstas-logo.pdf" descr="mcstas-logo.pdf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0" y="0"/>
                <a:ext cx="984961" cy="57837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>
                <a:outerShdw sx="100000" sy="100000" kx="0" ky="0" algn="b" rotWithShape="0" blurRad="0" dist="38100" dir="5400000">
                  <a:srgbClr val="000000">
                    <a:alpha val="45000"/>
                  </a:srgbClr>
                </a:outerShdw>
              </a:effectLst>
            </p:spPr>
          </p:pic>
          <p:pic>
            <p:nvPicPr>
              <p:cNvPr id="164" name="PSI-Logo_trans.png" descr="PSI-Logo_trans.png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366945" y="680272"/>
                <a:ext cx="277244" cy="10139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>
                <a:outerShdw sx="100000" sy="100000" kx="0" ky="0" algn="b" rotWithShape="0" blurRad="0" dist="38100" dir="5400000">
                  <a:srgbClr val="000000">
                    <a:alpha val="45000"/>
                  </a:srgbClr>
                </a:outerShdw>
              </a:effectLst>
            </p:spPr>
          </p:pic>
          <p:pic>
            <p:nvPicPr>
              <p:cNvPr id="165" name="ku-logo.pdf" descr="ku-logo.pdf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177628" y="612169"/>
                <a:ext cx="173817" cy="23633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66" name="DTU_logo.png" descr="DTU_logo.png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-1" y="612169"/>
                <a:ext cx="162637" cy="23607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168" name="ESS_Logo_Frugal_Blue_cmyk.png" descr="ESS_Logo_Frugal_Blue_cmyk.png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291727" y="824103"/>
              <a:ext cx="378636" cy="20354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36" name="TextShape 1"/>
          <p:cNvSpPr txBox="1"/>
          <p:nvPr/>
        </p:nvSpPr>
        <p:spPr>
          <a:xfrm>
            <a:off x="1615739" y="536696"/>
            <a:ext cx="8239765" cy="419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pc="0" sz="3000"/>
            </a:lvl1pPr>
          </a:lstStyle>
          <a:p>
            <a:pPr/>
            <a:r>
              <a:t>Single Crystal</a:t>
            </a:r>
          </a:p>
        </p:txBody>
      </p:sp>
      <p:pic>
        <p:nvPicPr>
          <p:cNvPr id="237" name="image115.png" descr="image11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11287" y="1420009"/>
            <a:ext cx="10293799" cy="4518213"/>
          </a:xfrm>
          <a:prstGeom prst="rect">
            <a:avLst/>
          </a:prstGeom>
          <a:ln w="12700">
            <a:miter lim="400000"/>
          </a:ln>
        </p:spPr>
      </p:pic>
      <p:sp>
        <p:nvSpPr>
          <p:cNvPr id="238" name="CustomShape 2"/>
          <p:cNvSpPr/>
          <p:nvPr/>
        </p:nvSpPr>
        <p:spPr>
          <a:xfrm>
            <a:off x="1453104" y="2775473"/>
            <a:ext cx="968189" cy="839097"/>
          </a:xfrm>
          <a:prstGeom prst="ellipse">
            <a:avLst/>
          </a:prstGeom>
          <a:ln w="38100">
            <a:solidFill>
              <a:srgbClr val="FF0000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239" name="TextShape 3"/>
          <p:cNvSpPr txBox="1"/>
          <p:nvPr/>
        </p:nvSpPr>
        <p:spPr>
          <a:xfrm>
            <a:off x="3131297" y="2775218"/>
            <a:ext cx="6325497" cy="592334"/>
          </a:xfrm>
          <a:prstGeom prst="rect">
            <a:avLst/>
          </a:prstGeom>
          <a:solidFill>
            <a:srgbClr val="FFFFFF"/>
          </a:solidFill>
          <a:ln w="38100">
            <a:solidFill>
              <a:srgbClr val="FF0000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1839" tIns="51839" rIns="51839" bIns="51839">
            <a:spAutoFit/>
          </a:bodyPr>
          <a:lstStyle>
            <a:lvl1pPr>
              <a:defRPr spc="0"/>
            </a:lvl1pPr>
          </a:lstStyle>
          <a:p>
            <a:pPr/>
            <a:r>
              <a:t>Mosaicity parameters: mosaic, mosaic_a, mosaic_b, mosaic_c,  mosaic_AB</a:t>
            </a:r>
          </a:p>
        </p:txBody>
      </p:sp>
      <p:sp>
        <p:nvSpPr>
          <p:cNvPr id="240" name="CustomShape 4"/>
          <p:cNvSpPr/>
          <p:nvPr/>
        </p:nvSpPr>
        <p:spPr>
          <a:xfrm>
            <a:off x="1582195" y="1678192"/>
            <a:ext cx="774552" cy="580914"/>
          </a:xfrm>
          <a:prstGeom prst="ellipse">
            <a:avLst/>
          </a:prstGeom>
          <a:ln w="38100">
            <a:solidFill>
              <a:srgbClr val="FF0000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43" name="TextShape 1"/>
          <p:cNvSpPr txBox="1"/>
          <p:nvPr/>
        </p:nvSpPr>
        <p:spPr>
          <a:xfrm>
            <a:off x="1615739" y="536696"/>
            <a:ext cx="8239765" cy="419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pc="0" sz="3000"/>
            </a:lvl1pPr>
          </a:lstStyle>
          <a:p>
            <a:pPr/>
            <a:r>
              <a:t>Single Crystal mosaicity</a:t>
            </a:r>
          </a:p>
        </p:txBody>
      </p:sp>
      <p:pic>
        <p:nvPicPr>
          <p:cNvPr id="244" name="image118.tif" descr="image118.t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19118" y="1639058"/>
            <a:ext cx="4607662" cy="41055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47" name="TextShape 1"/>
          <p:cNvSpPr txBox="1"/>
          <p:nvPr/>
        </p:nvSpPr>
        <p:spPr>
          <a:xfrm>
            <a:off x="1615739" y="536696"/>
            <a:ext cx="8239765" cy="419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pc="0" sz="3000"/>
            </a:lvl1pPr>
          </a:lstStyle>
          <a:p>
            <a:pPr/>
            <a:r>
              <a:t>Single Crystal mosaicity</a:t>
            </a:r>
          </a:p>
        </p:txBody>
      </p:sp>
      <p:pic>
        <p:nvPicPr>
          <p:cNvPr id="248" name="image120.tif" descr="image120.t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19494" y="3445835"/>
            <a:ext cx="3291841" cy="2427841"/>
          </a:xfrm>
          <a:prstGeom prst="rect">
            <a:avLst/>
          </a:prstGeom>
          <a:ln w="12700">
            <a:miter lim="400000"/>
          </a:ln>
        </p:spPr>
      </p:pic>
      <p:pic>
        <p:nvPicPr>
          <p:cNvPr id="249" name="image122.tif" descr="image122.ti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28191" y="3162748"/>
            <a:ext cx="4730401" cy="2904565"/>
          </a:xfrm>
          <a:prstGeom prst="rect">
            <a:avLst/>
          </a:prstGeom>
          <a:ln w="12700">
            <a:miter lim="400000"/>
          </a:ln>
        </p:spPr>
      </p:pic>
      <p:sp>
        <p:nvSpPr>
          <p:cNvPr id="250" name="TextShape 4"/>
          <p:cNvSpPr txBox="1"/>
          <p:nvPr/>
        </p:nvSpPr>
        <p:spPr>
          <a:xfrm>
            <a:off x="2421292" y="935317"/>
            <a:ext cx="6131860" cy="21447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1764" tIns="31764" rIns="31764" bIns="31764">
            <a:spAutoFit/>
          </a:bodyPr>
          <a:lstStyle/>
          <a:p>
            <a:pPr>
              <a:defRPr spc="0"/>
            </a:pPr>
            <a:r>
              <a:t>Three models:</a:t>
            </a:r>
          </a:p>
          <a:p>
            <a:pPr marL="191999" indent="-191999">
              <a:buClr>
                <a:srgbClr val="000000"/>
              </a:buClr>
              <a:buSzPct val="45000"/>
              <a:buChar char="●"/>
              <a:defRPr spc="0"/>
            </a:pPr>
            <a:r>
              <a:t>Isotropic Mosaicity = Gaussian distribution of rotation angle, with given standard deviation, around a random vector.</a:t>
            </a:r>
          </a:p>
          <a:p>
            <a:pPr marL="191999" indent="-191999">
              <a:buClr>
                <a:srgbClr val="000000"/>
              </a:buClr>
              <a:buSzPct val="45000"/>
              <a:buChar char="●"/>
              <a:defRPr spc="0"/>
            </a:pPr>
          </a:p>
          <a:p>
            <a:pPr marL="191999" indent="-191999">
              <a:buClr>
                <a:srgbClr val="000000"/>
              </a:buClr>
              <a:buSzPct val="45000"/>
              <a:buChar char="●"/>
              <a:defRPr spc="0"/>
            </a:pPr>
            <a:r>
              <a:t>Anistropic mosaicity = Gaussian distribution of angles around each of the unit cell axis.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53" name="CustomShape 2"/>
          <p:cNvSpPr txBox="1"/>
          <p:nvPr/>
        </p:nvSpPr>
        <p:spPr>
          <a:xfrm>
            <a:off x="1615993" y="536569"/>
            <a:ext cx="8239512" cy="4193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pc="0" sz="3000"/>
            </a:lvl1pPr>
          </a:lstStyle>
          <a:p>
            <a:pPr/>
            <a:r>
              <a:t>Single crystal mosaicity</a:t>
            </a:r>
          </a:p>
        </p:txBody>
      </p:sp>
      <p:pic>
        <p:nvPicPr>
          <p:cNvPr id="254" name="Image65.png" descr="Image6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30534" y="3639727"/>
            <a:ext cx="3973131" cy="3150551"/>
          </a:xfrm>
          <a:prstGeom prst="rect">
            <a:avLst/>
          </a:prstGeom>
          <a:ln w="12700">
            <a:miter lim="400000"/>
          </a:ln>
        </p:spPr>
      </p:pic>
      <p:pic>
        <p:nvPicPr>
          <p:cNvPr id="255" name="Image66.png" descr="Image66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68849" y="3777967"/>
            <a:ext cx="4041235" cy="2944208"/>
          </a:xfrm>
          <a:prstGeom prst="rect">
            <a:avLst/>
          </a:prstGeom>
          <a:ln w="12700">
            <a:miter lim="400000"/>
          </a:ln>
        </p:spPr>
      </p:pic>
      <p:sp>
        <p:nvSpPr>
          <p:cNvPr id="256" name="TextShape 4"/>
          <p:cNvSpPr txBox="1"/>
          <p:nvPr/>
        </p:nvSpPr>
        <p:spPr>
          <a:xfrm>
            <a:off x="2421292" y="935317"/>
            <a:ext cx="6131860" cy="29524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1764" tIns="31764" rIns="31764" bIns="31764">
            <a:spAutoFit/>
          </a:bodyPr>
          <a:lstStyle/>
          <a:p>
            <a:pPr>
              <a:defRPr spc="0"/>
            </a:pPr>
            <a:r>
              <a:t>Three models:</a:t>
            </a:r>
          </a:p>
          <a:p>
            <a:pPr marL="191999" indent="-191999">
              <a:buClr>
                <a:srgbClr val="000000"/>
              </a:buClr>
              <a:buSzPct val="45000"/>
              <a:buChar char="●"/>
              <a:defRPr spc="0"/>
            </a:pPr>
            <a:r>
              <a:t>Isotropic Mosaicity = Gaussian distribution of rotation angle, with given standard deviation, around a random vector.</a:t>
            </a:r>
          </a:p>
          <a:p>
            <a:pPr marL="191999" indent="-191999">
              <a:buClr>
                <a:srgbClr val="000000"/>
              </a:buClr>
              <a:buSzPct val="45000"/>
              <a:buChar char="●"/>
              <a:defRPr spc="0"/>
            </a:pPr>
          </a:p>
          <a:p>
            <a:pPr marL="191999" indent="-191999">
              <a:buClr>
                <a:srgbClr val="000000"/>
              </a:buClr>
              <a:buSzPct val="45000"/>
              <a:buChar char="●"/>
              <a:defRPr spc="0"/>
            </a:pPr>
            <a:r>
              <a:t>Anistropic mosaicity = Gaussian distribution of angles around each of the unit cell axis.</a:t>
            </a:r>
          </a:p>
          <a:p>
            <a:pPr marL="191999" indent="-191999">
              <a:buClr>
                <a:srgbClr val="000000"/>
              </a:buClr>
              <a:buSzPct val="45000"/>
              <a:buChar char="●"/>
              <a:defRPr spc="0"/>
            </a:pPr>
          </a:p>
          <a:p>
            <a:pPr marL="191999" indent="-191999">
              <a:buClr>
                <a:srgbClr val="000000"/>
              </a:buClr>
              <a:buSzPct val="45000"/>
              <a:buChar char="●"/>
              <a:defRPr spc="0"/>
            </a:pPr>
            <a:r>
              <a:t>“Rocking curve mosaic” = Gaussian distr. around axis determined by width of two given Bragg peaks. Specify &amp;sigma, and hkl for two peaks.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59" name="CustomShape 1"/>
          <p:cNvSpPr txBox="1"/>
          <p:nvPr/>
        </p:nvSpPr>
        <p:spPr>
          <a:xfrm>
            <a:off x="1615739" y="536569"/>
            <a:ext cx="5948387" cy="4193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pc="0" sz="3000"/>
            </a:lvl1pPr>
          </a:lstStyle>
          <a:p>
            <a:pPr/>
            <a:r>
              <a:t>9.2 PowderN</a:t>
            </a:r>
          </a:p>
        </p:txBody>
      </p:sp>
      <p:pic>
        <p:nvPicPr>
          <p:cNvPr id="260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22082" y="1494211"/>
            <a:ext cx="8538355" cy="4625705"/>
          </a:xfrm>
          <a:prstGeom prst="rect">
            <a:avLst/>
          </a:prstGeom>
          <a:ln w="38100">
            <a:solidFill>
              <a:srgbClr val="000000"/>
            </a:solidFill>
            <a:miter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63" name="TextShape 1"/>
          <p:cNvSpPr txBox="1"/>
          <p:nvPr/>
        </p:nvSpPr>
        <p:spPr>
          <a:xfrm>
            <a:off x="1615739" y="536696"/>
            <a:ext cx="8239765" cy="419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pc="0" sz="3000"/>
            </a:lvl1pPr>
          </a:lstStyle>
          <a:p>
            <a:pPr/>
            <a:r>
              <a:t>PowderN inputs</a:t>
            </a:r>
          </a:p>
        </p:txBody>
      </p:sp>
      <p:pic>
        <p:nvPicPr>
          <p:cNvPr id="264" name="image130.png" descr="image13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47381" y="1193844"/>
            <a:ext cx="9147982" cy="450652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67" name="TextShape 1"/>
          <p:cNvSpPr txBox="1"/>
          <p:nvPr/>
        </p:nvSpPr>
        <p:spPr>
          <a:xfrm>
            <a:off x="1615739" y="536696"/>
            <a:ext cx="8239765" cy="419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pc="0" sz="3000"/>
            </a:lvl1pPr>
          </a:lstStyle>
          <a:p>
            <a:pPr/>
            <a:r>
              <a:t>PowderN inputs</a:t>
            </a:r>
          </a:p>
        </p:txBody>
      </p:sp>
      <p:pic>
        <p:nvPicPr>
          <p:cNvPr id="268" name="image130.png" descr="image13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47381" y="1193844"/>
            <a:ext cx="9147982" cy="4506524"/>
          </a:xfrm>
          <a:prstGeom prst="rect">
            <a:avLst/>
          </a:prstGeom>
          <a:ln w="12700">
            <a:miter lim="400000"/>
          </a:ln>
        </p:spPr>
      </p:pic>
      <p:sp>
        <p:nvSpPr>
          <p:cNvPr id="269" name="CustomShape 2"/>
          <p:cNvSpPr/>
          <p:nvPr/>
        </p:nvSpPr>
        <p:spPr>
          <a:xfrm>
            <a:off x="1517649" y="3679115"/>
            <a:ext cx="873912" cy="645460"/>
          </a:xfrm>
          <a:prstGeom prst="ellipse">
            <a:avLst/>
          </a:prstGeom>
          <a:ln w="38100">
            <a:solidFill>
              <a:srgbClr val="FF0000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270" name="TextShape 3"/>
          <p:cNvSpPr txBox="1"/>
          <p:nvPr/>
        </p:nvSpPr>
        <p:spPr>
          <a:xfrm>
            <a:off x="3066751" y="3582296"/>
            <a:ext cx="2259107" cy="363733"/>
          </a:xfrm>
          <a:prstGeom prst="rect">
            <a:avLst/>
          </a:prstGeom>
          <a:solidFill>
            <a:srgbClr val="FFFFFF"/>
          </a:solidFill>
          <a:ln w="38100">
            <a:solidFill>
              <a:srgbClr val="FF0000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1839" tIns="51839" rIns="51839" bIns="51839">
            <a:spAutoFit/>
          </a:bodyPr>
          <a:lstStyle>
            <a:lvl1pPr>
              <a:defRPr spc="0"/>
            </a:lvl1pPr>
          </a:lstStyle>
          <a:p>
            <a:pPr/>
            <a:r>
              <a:t>Sampling parameters</a:t>
            </a:r>
          </a:p>
        </p:txBody>
      </p:sp>
      <p:sp>
        <p:nvSpPr>
          <p:cNvPr id="271" name="CustomShape 4"/>
          <p:cNvSpPr/>
          <p:nvPr/>
        </p:nvSpPr>
        <p:spPr>
          <a:xfrm>
            <a:off x="1453103" y="4582757"/>
            <a:ext cx="1032736" cy="516368"/>
          </a:xfrm>
          <a:prstGeom prst="ellipse">
            <a:avLst/>
          </a:prstGeom>
          <a:ln w="50800">
            <a:solidFill>
              <a:srgbClr val="8D1D75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272" name="TextShape 5"/>
          <p:cNvSpPr txBox="1"/>
          <p:nvPr/>
        </p:nvSpPr>
        <p:spPr>
          <a:xfrm>
            <a:off x="3454026" y="5744583"/>
            <a:ext cx="2259107" cy="592333"/>
          </a:xfrm>
          <a:prstGeom prst="rect">
            <a:avLst/>
          </a:prstGeom>
          <a:ln w="38100">
            <a:solidFill>
              <a:srgbClr val="800080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1839" tIns="51839" rIns="51839" bIns="51839">
            <a:spAutoFit/>
          </a:bodyPr>
          <a:lstStyle>
            <a:lvl1pPr>
              <a:defRPr spc="0"/>
            </a:lvl1pPr>
          </a:lstStyle>
          <a:p>
            <a:pPr/>
            <a:r>
              <a:t>Concentric = Hollow Powder [cylinder]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75" name="TextShape 1"/>
          <p:cNvSpPr txBox="1"/>
          <p:nvPr/>
        </p:nvSpPr>
        <p:spPr>
          <a:xfrm>
            <a:off x="1615739" y="536696"/>
            <a:ext cx="8239765" cy="419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pc="0" sz="3000"/>
            </a:lvl1pPr>
          </a:lstStyle>
          <a:p>
            <a:pPr/>
            <a:r>
              <a:t>PowderN inputs</a:t>
            </a:r>
          </a:p>
        </p:txBody>
      </p:sp>
      <p:pic>
        <p:nvPicPr>
          <p:cNvPr id="276" name="image130.png" descr="image13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47381" y="1193844"/>
            <a:ext cx="9147982" cy="4506524"/>
          </a:xfrm>
          <a:prstGeom prst="rect">
            <a:avLst/>
          </a:prstGeom>
          <a:ln w="12700">
            <a:miter lim="400000"/>
          </a:ln>
        </p:spPr>
      </p:pic>
      <p:sp>
        <p:nvSpPr>
          <p:cNvPr id="277" name="CustomShape 2"/>
          <p:cNvSpPr/>
          <p:nvPr/>
        </p:nvSpPr>
        <p:spPr>
          <a:xfrm>
            <a:off x="1517649" y="3679115"/>
            <a:ext cx="873912" cy="645460"/>
          </a:xfrm>
          <a:prstGeom prst="ellipse">
            <a:avLst/>
          </a:prstGeom>
          <a:ln w="38100">
            <a:solidFill>
              <a:srgbClr val="FF0000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278" name="TextShape 3"/>
          <p:cNvSpPr txBox="1"/>
          <p:nvPr/>
        </p:nvSpPr>
        <p:spPr>
          <a:xfrm>
            <a:off x="3066751" y="3582296"/>
            <a:ext cx="2259107" cy="363733"/>
          </a:xfrm>
          <a:prstGeom prst="rect">
            <a:avLst/>
          </a:prstGeom>
          <a:solidFill>
            <a:srgbClr val="FFFFFF"/>
          </a:solidFill>
          <a:ln w="38100">
            <a:solidFill>
              <a:srgbClr val="FF0000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1839" tIns="51839" rIns="51839" bIns="51839">
            <a:spAutoFit/>
          </a:bodyPr>
          <a:lstStyle>
            <a:lvl1pPr>
              <a:defRPr spc="0"/>
            </a:lvl1pPr>
          </a:lstStyle>
          <a:p>
            <a:pPr/>
            <a:r>
              <a:t>Sampling parameters</a:t>
            </a:r>
          </a:p>
        </p:txBody>
      </p:sp>
      <p:sp>
        <p:nvSpPr>
          <p:cNvPr id="279" name="CustomShape 4"/>
          <p:cNvSpPr/>
          <p:nvPr/>
        </p:nvSpPr>
        <p:spPr>
          <a:xfrm>
            <a:off x="1453103" y="4582757"/>
            <a:ext cx="1032736" cy="516368"/>
          </a:xfrm>
          <a:prstGeom prst="ellipse">
            <a:avLst/>
          </a:prstGeom>
          <a:ln w="50800">
            <a:solidFill>
              <a:srgbClr val="8D1D75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280" name="TextShape 5"/>
          <p:cNvSpPr txBox="1"/>
          <p:nvPr/>
        </p:nvSpPr>
        <p:spPr>
          <a:xfrm>
            <a:off x="3454026" y="5744583"/>
            <a:ext cx="2259107" cy="592333"/>
          </a:xfrm>
          <a:prstGeom prst="rect">
            <a:avLst/>
          </a:prstGeom>
          <a:ln w="38100">
            <a:solidFill>
              <a:srgbClr val="800080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1839" tIns="51839" rIns="51839" bIns="51839">
            <a:spAutoFit/>
          </a:bodyPr>
          <a:lstStyle>
            <a:lvl1pPr>
              <a:defRPr spc="0"/>
            </a:lvl1pPr>
          </a:lstStyle>
          <a:p>
            <a:pPr/>
            <a:r>
              <a:t>Concentric = Hollow Powder [cylinder]</a:t>
            </a:r>
          </a:p>
        </p:txBody>
      </p:sp>
      <p:sp>
        <p:nvSpPr>
          <p:cNvPr id="281" name="TextShape 3"/>
          <p:cNvSpPr txBox="1"/>
          <p:nvPr/>
        </p:nvSpPr>
        <p:spPr>
          <a:xfrm>
            <a:off x="3066751" y="3582296"/>
            <a:ext cx="2259107" cy="363733"/>
          </a:xfrm>
          <a:prstGeom prst="rect">
            <a:avLst/>
          </a:prstGeom>
          <a:solidFill>
            <a:srgbClr val="FFFFFF"/>
          </a:solidFill>
          <a:ln w="38100">
            <a:solidFill>
              <a:srgbClr val="FF0000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1839" tIns="51839" rIns="51839" bIns="51839">
            <a:spAutoFit/>
          </a:bodyPr>
          <a:lstStyle>
            <a:lvl1pPr>
              <a:defRPr spc="0"/>
            </a:lvl1pPr>
          </a:lstStyle>
          <a:p>
            <a:pPr/>
            <a:r>
              <a:t>Sampling parameters</a:t>
            </a:r>
          </a:p>
        </p:txBody>
      </p:sp>
      <p:grpSp>
        <p:nvGrpSpPr>
          <p:cNvPr id="292" name="Group"/>
          <p:cNvGrpSpPr/>
          <p:nvPr/>
        </p:nvGrpSpPr>
        <p:grpSpPr>
          <a:xfrm>
            <a:off x="6756092" y="429835"/>
            <a:ext cx="4678483" cy="2364945"/>
            <a:chOff x="0" y="0"/>
            <a:chExt cx="4678482" cy="2364944"/>
          </a:xfrm>
        </p:grpSpPr>
        <p:sp>
          <p:nvSpPr>
            <p:cNvPr id="282" name="Circle"/>
            <p:cNvSpPr/>
            <p:nvPr/>
          </p:nvSpPr>
          <p:spPr>
            <a:xfrm>
              <a:off x="2278699" y="0"/>
              <a:ext cx="2364946" cy="2364945"/>
            </a:xfrm>
            <a:prstGeom prst="ellipse">
              <a:avLst/>
            </a:prstGeom>
            <a:solidFill>
              <a:schemeClr val="accent2">
                <a:lumOff val="22450"/>
              </a:schemeClr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283" name="Circle"/>
            <p:cNvSpPr/>
            <p:nvPr/>
          </p:nvSpPr>
          <p:spPr>
            <a:xfrm>
              <a:off x="2904712" y="626012"/>
              <a:ext cx="1112921" cy="1112921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284" name="Line"/>
            <p:cNvSpPr/>
            <p:nvPr/>
          </p:nvSpPr>
          <p:spPr>
            <a:xfrm flipV="1">
              <a:off x="0" y="1242963"/>
              <a:ext cx="2663375" cy="808032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85" name="Star"/>
            <p:cNvSpPr/>
            <p:nvPr/>
          </p:nvSpPr>
          <p:spPr>
            <a:xfrm>
              <a:off x="2554260" y="1121075"/>
              <a:ext cx="183318" cy="198966"/>
            </a:xfrm>
            <a:prstGeom prst="star5">
              <a:avLst>
                <a:gd name="adj" fmla="val 19100"/>
                <a:gd name="hf" fmla="val 105146"/>
                <a:gd name="vf" fmla="val 110557"/>
              </a:avLst>
            </a:prstGeom>
            <a:solidFill>
              <a:srgbClr val="FEFF0A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286" name="Circle"/>
            <p:cNvSpPr/>
            <p:nvPr/>
          </p:nvSpPr>
          <p:spPr>
            <a:xfrm>
              <a:off x="2890758" y="626012"/>
              <a:ext cx="1112921" cy="1112921"/>
            </a:xfrm>
            <a:prstGeom prst="ellipse">
              <a:avLst/>
            </a:prstGeom>
            <a:solidFill>
              <a:srgbClr val="DDDDDD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287" name="Line"/>
            <p:cNvSpPr/>
            <p:nvPr/>
          </p:nvSpPr>
          <p:spPr>
            <a:xfrm>
              <a:off x="2632277" y="1225562"/>
              <a:ext cx="637825" cy="204666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miter lim="400000"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88" name="Star"/>
            <p:cNvSpPr/>
            <p:nvPr/>
          </p:nvSpPr>
          <p:spPr>
            <a:xfrm>
              <a:off x="3125761" y="1286175"/>
              <a:ext cx="183318" cy="198966"/>
            </a:xfrm>
            <a:prstGeom prst="star5">
              <a:avLst>
                <a:gd name="adj" fmla="val 19100"/>
                <a:gd name="hf" fmla="val 105146"/>
                <a:gd name="vf" fmla="val 110557"/>
              </a:avLst>
            </a:prstGeom>
            <a:solidFill>
              <a:srgbClr val="FEFF0A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289" name="Line"/>
            <p:cNvSpPr/>
            <p:nvPr/>
          </p:nvSpPr>
          <p:spPr>
            <a:xfrm flipV="1">
              <a:off x="3215719" y="185796"/>
              <a:ext cx="1" cy="1216339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miter lim="400000"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90" name="Star"/>
            <p:cNvSpPr/>
            <p:nvPr/>
          </p:nvSpPr>
          <p:spPr>
            <a:xfrm>
              <a:off x="3124060" y="109005"/>
              <a:ext cx="183318" cy="198966"/>
            </a:xfrm>
            <a:prstGeom prst="star5">
              <a:avLst>
                <a:gd name="adj" fmla="val 19100"/>
                <a:gd name="hf" fmla="val 105146"/>
                <a:gd name="vf" fmla="val 110557"/>
              </a:avLst>
            </a:prstGeom>
            <a:solidFill>
              <a:srgbClr val="FEFF0A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291" name="Line"/>
            <p:cNvSpPr/>
            <p:nvPr/>
          </p:nvSpPr>
          <p:spPr>
            <a:xfrm>
              <a:off x="3219281" y="220000"/>
              <a:ext cx="1459202" cy="466432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miter lim="400000"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TextShape 3"/>
          <p:cNvSpPr txBox="1"/>
          <p:nvPr/>
        </p:nvSpPr>
        <p:spPr>
          <a:xfrm>
            <a:off x="3066751" y="3582296"/>
            <a:ext cx="2259107" cy="363733"/>
          </a:xfrm>
          <a:prstGeom prst="rect">
            <a:avLst/>
          </a:prstGeom>
          <a:solidFill>
            <a:srgbClr val="FFFFFF"/>
          </a:solidFill>
          <a:ln w="38100">
            <a:solidFill>
              <a:srgbClr val="FF0000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1839" tIns="51839" rIns="51839" bIns="51839">
            <a:spAutoFit/>
          </a:bodyPr>
          <a:lstStyle>
            <a:lvl1pPr>
              <a:defRPr spc="0"/>
            </a:lvl1pPr>
          </a:lstStyle>
          <a:p>
            <a:pPr/>
            <a:r>
              <a:t>Sampling parameters</a:t>
            </a:r>
          </a:p>
        </p:txBody>
      </p:sp>
      <p:sp>
        <p:nvSpPr>
          <p:cNvPr id="295" name="TextShape 1"/>
          <p:cNvSpPr txBox="1"/>
          <p:nvPr/>
        </p:nvSpPr>
        <p:spPr>
          <a:xfrm>
            <a:off x="1615739" y="536696"/>
            <a:ext cx="8239765" cy="419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pc="0" sz="3000"/>
            </a:lvl1pPr>
          </a:lstStyle>
          <a:p>
            <a:pPr/>
            <a:r>
              <a:t>PowderN inputs</a:t>
            </a:r>
          </a:p>
        </p:txBody>
      </p:sp>
      <p:pic>
        <p:nvPicPr>
          <p:cNvPr id="296" name="image130.png" descr="image13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47381" y="1193844"/>
            <a:ext cx="9147982" cy="4506524"/>
          </a:xfrm>
          <a:prstGeom prst="rect">
            <a:avLst/>
          </a:prstGeom>
          <a:ln w="12700">
            <a:miter lim="400000"/>
          </a:ln>
        </p:spPr>
      </p:pic>
      <p:sp>
        <p:nvSpPr>
          <p:cNvPr id="297" name="Rectangle"/>
          <p:cNvSpPr/>
          <p:nvPr/>
        </p:nvSpPr>
        <p:spPr>
          <a:xfrm>
            <a:off x="2957615" y="174901"/>
            <a:ext cx="8879649" cy="5497168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298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99" name="CustomShape 2"/>
          <p:cNvSpPr/>
          <p:nvPr/>
        </p:nvSpPr>
        <p:spPr>
          <a:xfrm>
            <a:off x="1517649" y="3679115"/>
            <a:ext cx="873912" cy="645460"/>
          </a:xfrm>
          <a:prstGeom prst="ellipse">
            <a:avLst/>
          </a:prstGeom>
          <a:ln w="38100">
            <a:solidFill>
              <a:srgbClr val="FF0000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300" name="CustomShape 4"/>
          <p:cNvSpPr/>
          <p:nvPr/>
        </p:nvSpPr>
        <p:spPr>
          <a:xfrm>
            <a:off x="1453103" y="4582757"/>
            <a:ext cx="1032736" cy="516368"/>
          </a:xfrm>
          <a:prstGeom prst="ellipse">
            <a:avLst/>
          </a:prstGeom>
          <a:ln w="50800">
            <a:solidFill>
              <a:srgbClr val="8D1D75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301" name="TextShape 5"/>
          <p:cNvSpPr txBox="1"/>
          <p:nvPr/>
        </p:nvSpPr>
        <p:spPr>
          <a:xfrm>
            <a:off x="3454026" y="5744583"/>
            <a:ext cx="2259107" cy="592333"/>
          </a:xfrm>
          <a:prstGeom prst="rect">
            <a:avLst/>
          </a:prstGeom>
          <a:ln w="38100">
            <a:solidFill>
              <a:srgbClr val="800080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1839" tIns="51839" rIns="51839" bIns="51839">
            <a:spAutoFit/>
          </a:bodyPr>
          <a:lstStyle>
            <a:lvl1pPr>
              <a:defRPr spc="0"/>
            </a:lvl1pPr>
          </a:lstStyle>
          <a:p>
            <a:pPr/>
            <a:r>
              <a:t>Concentric = Hollow Powder [cylinder]</a:t>
            </a:r>
          </a:p>
        </p:txBody>
      </p:sp>
      <p:sp>
        <p:nvSpPr>
          <p:cNvPr id="302" name="Circle"/>
          <p:cNvSpPr/>
          <p:nvPr/>
        </p:nvSpPr>
        <p:spPr>
          <a:xfrm>
            <a:off x="5691090" y="2476091"/>
            <a:ext cx="2364946" cy="2364946"/>
          </a:xfrm>
          <a:prstGeom prst="ellipse">
            <a:avLst/>
          </a:prstGeom>
          <a:solidFill>
            <a:schemeClr val="accent2">
              <a:lumOff val="22450"/>
            </a:schemeClr>
          </a:solidFill>
          <a:ln w="25400">
            <a:solidFill>
              <a:schemeClr val="accent1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303" name="Circle"/>
          <p:cNvSpPr/>
          <p:nvPr/>
        </p:nvSpPr>
        <p:spPr>
          <a:xfrm>
            <a:off x="6317103" y="3102103"/>
            <a:ext cx="1112921" cy="1112921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304" name="Circle"/>
          <p:cNvSpPr/>
          <p:nvPr/>
        </p:nvSpPr>
        <p:spPr>
          <a:xfrm>
            <a:off x="9417346" y="2205537"/>
            <a:ext cx="2364946" cy="2364945"/>
          </a:xfrm>
          <a:prstGeom prst="ellipse">
            <a:avLst/>
          </a:prstGeom>
          <a:solidFill>
            <a:schemeClr val="accent2">
              <a:lumOff val="22450"/>
            </a:schemeClr>
          </a:solidFill>
          <a:ln w="25400">
            <a:solidFill>
              <a:schemeClr val="accent1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305" name="Circle"/>
          <p:cNvSpPr/>
          <p:nvPr/>
        </p:nvSpPr>
        <p:spPr>
          <a:xfrm>
            <a:off x="10043359" y="2831549"/>
            <a:ext cx="1112921" cy="1112921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306" name="Line"/>
          <p:cNvSpPr/>
          <p:nvPr/>
        </p:nvSpPr>
        <p:spPr>
          <a:xfrm flipV="1">
            <a:off x="3310790" y="4127548"/>
            <a:ext cx="1237588" cy="361438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307" name="Rectangle"/>
          <p:cNvSpPr/>
          <p:nvPr/>
        </p:nvSpPr>
        <p:spPr>
          <a:xfrm rot="20800503">
            <a:off x="6880476" y="2951820"/>
            <a:ext cx="1270001" cy="109217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308" name="Line"/>
          <p:cNvSpPr/>
          <p:nvPr/>
        </p:nvSpPr>
        <p:spPr>
          <a:xfrm flipV="1">
            <a:off x="6684533" y="2838817"/>
            <a:ext cx="1098007" cy="292122"/>
          </a:xfrm>
          <a:prstGeom prst="line">
            <a:avLst/>
          </a:prstGeom>
          <a:ln w="25400">
            <a:solidFill>
              <a:schemeClr val="accent1"/>
            </a:solidFill>
            <a:prstDash val="sysDot"/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309" name="Line"/>
          <p:cNvSpPr/>
          <p:nvPr/>
        </p:nvSpPr>
        <p:spPr>
          <a:xfrm flipV="1">
            <a:off x="6953773" y="3919284"/>
            <a:ext cx="1098007" cy="292122"/>
          </a:xfrm>
          <a:prstGeom prst="line">
            <a:avLst/>
          </a:prstGeom>
          <a:ln w="25400">
            <a:solidFill>
              <a:schemeClr val="accent1"/>
            </a:solidFill>
            <a:prstDash val="sysDot"/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310" name="Line"/>
          <p:cNvSpPr/>
          <p:nvPr/>
        </p:nvSpPr>
        <p:spPr>
          <a:xfrm flipV="1">
            <a:off x="4867443" y="3759308"/>
            <a:ext cx="1009529" cy="280118"/>
          </a:xfrm>
          <a:prstGeom prst="line">
            <a:avLst/>
          </a:prstGeom>
          <a:ln w="25400">
            <a:solidFill>
              <a:schemeClr val="accent1"/>
            </a:solidFill>
            <a:prstDash val="sysDot"/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311" name="Star"/>
          <p:cNvSpPr/>
          <p:nvPr/>
        </p:nvSpPr>
        <p:spPr>
          <a:xfrm>
            <a:off x="5966651" y="3597166"/>
            <a:ext cx="183318" cy="198966"/>
          </a:xfrm>
          <a:prstGeom prst="star5">
            <a:avLst>
              <a:gd name="adj" fmla="val 19100"/>
              <a:gd name="hf" fmla="val 105146"/>
              <a:gd name="vf" fmla="val 110557"/>
            </a:avLst>
          </a:prstGeom>
          <a:solidFill>
            <a:srgbClr val="FEFF0A"/>
          </a:solidFill>
          <a:ln w="12700">
            <a:solidFill>
              <a:srgbClr val="000000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312" name="Line"/>
          <p:cNvSpPr/>
          <p:nvPr/>
        </p:nvSpPr>
        <p:spPr>
          <a:xfrm>
            <a:off x="6044668" y="3701653"/>
            <a:ext cx="637825" cy="204666"/>
          </a:xfrm>
          <a:prstGeom prst="line">
            <a:avLst/>
          </a:prstGeom>
          <a:ln w="25400">
            <a:solidFill>
              <a:schemeClr val="accent1"/>
            </a:solidFill>
            <a:prstDash val="sysDot"/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313" name="Circle"/>
          <p:cNvSpPr/>
          <p:nvPr/>
        </p:nvSpPr>
        <p:spPr>
          <a:xfrm>
            <a:off x="7954149" y="562103"/>
            <a:ext cx="1112921" cy="1112921"/>
          </a:xfrm>
          <a:prstGeom prst="ellipse">
            <a:avLst/>
          </a:prstGeom>
          <a:solidFill>
            <a:srgbClr val="DDDDDD"/>
          </a:solidFill>
          <a:ln w="25400">
            <a:solidFill>
              <a:schemeClr val="accent1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314" name="Line"/>
          <p:cNvSpPr/>
          <p:nvPr/>
        </p:nvSpPr>
        <p:spPr>
          <a:xfrm>
            <a:off x="7644868" y="1148953"/>
            <a:ext cx="637825" cy="204666"/>
          </a:xfrm>
          <a:prstGeom prst="line">
            <a:avLst/>
          </a:prstGeom>
          <a:ln w="25400">
            <a:solidFill>
              <a:schemeClr val="accent1"/>
            </a:solidFill>
            <a:prstDash val="sysDot"/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315" name="Star"/>
          <p:cNvSpPr/>
          <p:nvPr/>
        </p:nvSpPr>
        <p:spPr>
          <a:xfrm>
            <a:off x="8189152" y="1222266"/>
            <a:ext cx="183318" cy="198966"/>
          </a:xfrm>
          <a:prstGeom prst="star5">
            <a:avLst>
              <a:gd name="adj" fmla="val 19100"/>
              <a:gd name="hf" fmla="val 105146"/>
              <a:gd name="vf" fmla="val 110557"/>
            </a:avLst>
          </a:prstGeom>
          <a:solidFill>
            <a:srgbClr val="FEFF0A"/>
          </a:solidFill>
          <a:ln w="12700">
            <a:solidFill>
              <a:srgbClr val="000000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316" name="Line"/>
          <p:cNvSpPr/>
          <p:nvPr/>
        </p:nvSpPr>
        <p:spPr>
          <a:xfrm flipV="1">
            <a:off x="8279110" y="783759"/>
            <a:ext cx="1" cy="567168"/>
          </a:xfrm>
          <a:prstGeom prst="line">
            <a:avLst/>
          </a:prstGeom>
          <a:ln w="25400">
            <a:solidFill>
              <a:schemeClr val="accent1"/>
            </a:solidFill>
            <a:prstDash val="sysDot"/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317" name="0"/>
          <p:cNvSpPr txBox="1"/>
          <p:nvPr/>
        </p:nvSpPr>
        <p:spPr>
          <a:xfrm>
            <a:off x="3430648" y="4557357"/>
            <a:ext cx="127001" cy="221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0</a:t>
            </a:r>
          </a:p>
        </p:txBody>
      </p:sp>
      <p:sp>
        <p:nvSpPr>
          <p:cNvPr id="318" name="1"/>
          <p:cNvSpPr txBox="1"/>
          <p:nvPr/>
        </p:nvSpPr>
        <p:spPr>
          <a:xfrm>
            <a:off x="5049884" y="4069359"/>
            <a:ext cx="127001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1</a:t>
            </a:r>
          </a:p>
        </p:txBody>
      </p:sp>
      <p:sp>
        <p:nvSpPr>
          <p:cNvPr id="319" name="2"/>
          <p:cNvSpPr txBox="1"/>
          <p:nvPr/>
        </p:nvSpPr>
        <p:spPr>
          <a:xfrm>
            <a:off x="6169834" y="3827368"/>
            <a:ext cx="127001" cy="221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2</a:t>
            </a:r>
          </a:p>
        </p:txBody>
      </p:sp>
      <p:sp>
        <p:nvSpPr>
          <p:cNvPr id="320" name="2"/>
          <p:cNvSpPr txBox="1"/>
          <p:nvPr/>
        </p:nvSpPr>
        <p:spPr>
          <a:xfrm>
            <a:off x="7787435" y="1323648"/>
            <a:ext cx="127001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2</a:t>
            </a:r>
          </a:p>
        </p:txBody>
      </p:sp>
      <p:sp>
        <p:nvSpPr>
          <p:cNvPr id="321" name="3"/>
          <p:cNvSpPr txBox="1"/>
          <p:nvPr/>
        </p:nvSpPr>
        <p:spPr>
          <a:xfrm>
            <a:off x="8344896" y="988501"/>
            <a:ext cx="127001" cy="221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3</a:t>
            </a:r>
          </a:p>
        </p:txBody>
      </p:sp>
      <p:sp>
        <p:nvSpPr>
          <p:cNvPr id="322" name="Circle"/>
          <p:cNvSpPr/>
          <p:nvPr/>
        </p:nvSpPr>
        <p:spPr>
          <a:xfrm>
            <a:off x="10036949" y="2822703"/>
            <a:ext cx="1112921" cy="1112921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323" name="3"/>
          <p:cNvSpPr txBox="1"/>
          <p:nvPr/>
        </p:nvSpPr>
        <p:spPr>
          <a:xfrm>
            <a:off x="10482575" y="3277033"/>
            <a:ext cx="127001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3</a:t>
            </a:r>
          </a:p>
        </p:txBody>
      </p:sp>
      <p:sp>
        <p:nvSpPr>
          <p:cNvPr id="324" name="Line"/>
          <p:cNvSpPr/>
          <p:nvPr/>
        </p:nvSpPr>
        <p:spPr>
          <a:xfrm flipV="1">
            <a:off x="10361910" y="2371524"/>
            <a:ext cx="1" cy="567168"/>
          </a:xfrm>
          <a:prstGeom prst="line">
            <a:avLst/>
          </a:prstGeom>
          <a:ln w="25400">
            <a:solidFill>
              <a:schemeClr val="accent1"/>
            </a:solidFill>
            <a:prstDash val="sysDot"/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325" name="Star"/>
          <p:cNvSpPr/>
          <p:nvPr/>
        </p:nvSpPr>
        <p:spPr>
          <a:xfrm>
            <a:off x="10270251" y="2318396"/>
            <a:ext cx="183318" cy="198966"/>
          </a:xfrm>
          <a:prstGeom prst="star5">
            <a:avLst>
              <a:gd name="adj" fmla="val 19100"/>
              <a:gd name="hf" fmla="val 105146"/>
              <a:gd name="vf" fmla="val 110557"/>
            </a:avLst>
          </a:prstGeom>
          <a:solidFill>
            <a:srgbClr val="FEFF0A"/>
          </a:solidFill>
          <a:ln w="12700">
            <a:solidFill>
              <a:srgbClr val="000000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326" name="4"/>
          <p:cNvSpPr txBox="1"/>
          <p:nvPr/>
        </p:nvSpPr>
        <p:spPr>
          <a:xfrm>
            <a:off x="10482575" y="2544131"/>
            <a:ext cx="127001" cy="221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4</a:t>
            </a:r>
          </a:p>
        </p:txBody>
      </p:sp>
      <p:sp>
        <p:nvSpPr>
          <p:cNvPr id="327" name="Line"/>
          <p:cNvSpPr/>
          <p:nvPr/>
        </p:nvSpPr>
        <p:spPr>
          <a:xfrm>
            <a:off x="10482575" y="2417893"/>
            <a:ext cx="907943" cy="286081"/>
          </a:xfrm>
          <a:prstGeom prst="line">
            <a:avLst/>
          </a:prstGeom>
          <a:ln w="25400">
            <a:solidFill>
              <a:schemeClr val="accent1"/>
            </a:solidFill>
            <a:prstDash val="sysDot"/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328" name="5"/>
          <p:cNvSpPr txBox="1"/>
          <p:nvPr/>
        </p:nvSpPr>
        <p:spPr>
          <a:xfrm>
            <a:off x="10871138" y="2306917"/>
            <a:ext cx="127001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5</a:t>
            </a:r>
          </a:p>
        </p:txBody>
      </p:sp>
      <p:sp>
        <p:nvSpPr>
          <p:cNvPr id="329" name="Rectangle"/>
          <p:cNvSpPr/>
          <p:nvPr/>
        </p:nvSpPr>
        <p:spPr>
          <a:xfrm>
            <a:off x="9141282" y="3641793"/>
            <a:ext cx="2666776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330" name="Line"/>
          <p:cNvSpPr/>
          <p:nvPr/>
        </p:nvSpPr>
        <p:spPr>
          <a:xfrm flipV="1">
            <a:off x="10361910" y="3044359"/>
            <a:ext cx="1" cy="567168"/>
          </a:xfrm>
          <a:prstGeom prst="line">
            <a:avLst/>
          </a:prstGeom>
          <a:ln w="25400">
            <a:solidFill>
              <a:schemeClr val="accent1"/>
            </a:solidFill>
            <a:prstDash val="sysDot"/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331" name="Line"/>
          <p:cNvSpPr/>
          <p:nvPr/>
        </p:nvSpPr>
        <p:spPr>
          <a:xfrm>
            <a:off x="9429174" y="3637353"/>
            <a:ext cx="678213" cy="1"/>
          </a:xfrm>
          <a:prstGeom prst="line">
            <a:avLst/>
          </a:prstGeom>
          <a:ln w="25400">
            <a:solidFill>
              <a:schemeClr val="accent1"/>
            </a:solidFill>
            <a:prstDash val="sysDot"/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332" name="Line"/>
          <p:cNvSpPr/>
          <p:nvPr/>
        </p:nvSpPr>
        <p:spPr>
          <a:xfrm>
            <a:off x="11058894" y="3645863"/>
            <a:ext cx="678213" cy="1"/>
          </a:xfrm>
          <a:prstGeom prst="line">
            <a:avLst/>
          </a:prstGeom>
          <a:ln w="25400">
            <a:solidFill>
              <a:schemeClr val="accent1"/>
            </a:solidFill>
            <a:prstDash val="sysDot"/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333" name="A"/>
          <p:cNvSpPr txBox="1"/>
          <p:nvPr/>
        </p:nvSpPr>
        <p:spPr>
          <a:xfrm>
            <a:off x="5441461" y="3251204"/>
            <a:ext cx="159446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b="1"/>
            </a:lvl1pPr>
          </a:lstStyle>
          <a:p>
            <a:pPr/>
            <a:r>
              <a:t>A</a:t>
            </a:r>
          </a:p>
        </p:txBody>
      </p:sp>
      <p:sp>
        <p:nvSpPr>
          <p:cNvPr id="334" name="B"/>
          <p:cNvSpPr txBox="1"/>
          <p:nvPr/>
        </p:nvSpPr>
        <p:spPr>
          <a:xfrm>
            <a:off x="7771213" y="794419"/>
            <a:ext cx="159445" cy="221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b="1"/>
            </a:lvl1pPr>
          </a:lstStyle>
          <a:p>
            <a:pPr/>
            <a:r>
              <a:t>B</a:t>
            </a:r>
          </a:p>
        </p:txBody>
      </p:sp>
      <p:sp>
        <p:nvSpPr>
          <p:cNvPr id="335" name="C"/>
          <p:cNvSpPr txBox="1"/>
          <p:nvPr/>
        </p:nvSpPr>
        <p:spPr>
          <a:xfrm>
            <a:off x="10018986" y="2012103"/>
            <a:ext cx="159446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b="1"/>
            </a:lvl1pPr>
          </a:lstStyle>
          <a:p>
            <a:pPr/>
            <a:r>
              <a:t>C</a:t>
            </a:r>
          </a:p>
        </p:txBody>
      </p:sp>
      <p:grpSp>
        <p:nvGrpSpPr>
          <p:cNvPr id="346" name="Group"/>
          <p:cNvGrpSpPr/>
          <p:nvPr/>
        </p:nvGrpSpPr>
        <p:grpSpPr>
          <a:xfrm>
            <a:off x="3317969" y="1213455"/>
            <a:ext cx="2298265" cy="1161760"/>
            <a:chOff x="0" y="0"/>
            <a:chExt cx="2298264" cy="1161758"/>
          </a:xfrm>
        </p:grpSpPr>
        <p:sp>
          <p:nvSpPr>
            <p:cNvPr id="336" name="Circle"/>
            <p:cNvSpPr/>
            <p:nvPr/>
          </p:nvSpPr>
          <p:spPr>
            <a:xfrm>
              <a:off x="1119391" y="0"/>
              <a:ext cx="1161760" cy="1161759"/>
            </a:xfrm>
            <a:prstGeom prst="ellipse">
              <a:avLst/>
            </a:prstGeom>
            <a:solidFill>
              <a:schemeClr val="accent2">
                <a:lumOff val="22450"/>
              </a:schemeClr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337" name="Circle"/>
            <p:cNvSpPr/>
            <p:nvPr/>
          </p:nvSpPr>
          <p:spPr>
            <a:xfrm>
              <a:off x="1426914" y="307523"/>
              <a:ext cx="546714" cy="546713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338" name="Line"/>
            <p:cNvSpPr/>
            <p:nvPr/>
          </p:nvSpPr>
          <p:spPr>
            <a:xfrm flipV="1">
              <a:off x="0" y="610594"/>
              <a:ext cx="1308361" cy="396940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39" name="Star"/>
            <p:cNvSpPr/>
            <p:nvPr/>
          </p:nvSpPr>
          <p:spPr>
            <a:xfrm>
              <a:off x="1254758" y="550718"/>
              <a:ext cx="90054" cy="97741"/>
            </a:xfrm>
            <a:prstGeom prst="star5">
              <a:avLst>
                <a:gd name="adj" fmla="val 19100"/>
                <a:gd name="hf" fmla="val 105146"/>
                <a:gd name="vf" fmla="val 110557"/>
              </a:avLst>
            </a:prstGeom>
            <a:solidFill>
              <a:srgbClr val="FEFF0A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340" name="Circle"/>
            <p:cNvSpPr/>
            <p:nvPr/>
          </p:nvSpPr>
          <p:spPr>
            <a:xfrm>
              <a:off x="1420060" y="307523"/>
              <a:ext cx="546713" cy="546713"/>
            </a:xfrm>
            <a:prstGeom prst="ellipse">
              <a:avLst/>
            </a:prstGeom>
            <a:solidFill>
              <a:srgbClr val="DDDDDD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341" name="Line"/>
            <p:cNvSpPr/>
            <p:nvPr/>
          </p:nvSpPr>
          <p:spPr>
            <a:xfrm>
              <a:off x="1293083" y="602046"/>
              <a:ext cx="313327" cy="100541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miter lim="400000"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42" name="Star"/>
            <p:cNvSpPr/>
            <p:nvPr/>
          </p:nvSpPr>
          <p:spPr>
            <a:xfrm>
              <a:off x="1535503" y="631822"/>
              <a:ext cx="90054" cy="97741"/>
            </a:xfrm>
            <a:prstGeom prst="star5">
              <a:avLst>
                <a:gd name="adj" fmla="val 19100"/>
                <a:gd name="hf" fmla="val 105146"/>
                <a:gd name="vf" fmla="val 110557"/>
              </a:avLst>
            </a:prstGeom>
            <a:solidFill>
              <a:srgbClr val="FEFF0A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343" name="Line"/>
            <p:cNvSpPr/>
            <p:nvPr/>
          </p:nvSpPr>
          <p:spPr>
            <a:xfrm flipV="1">
              <a:off x="1579694" y="91270"/>
              <a:ext cx="1" cy="597517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miter lim="400000"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44" name="Star"/>
            <p:cNvSpPr/>
            <p:nvPr/>
          </p:nvSpPr>
          <p:spPr>
            <a:xfrm>
              <a:off x="1534667" y="53547"/>
              <a:ext cx="90054" cy="97741"/>
            </a:xfrm>
            <a:prstGeom prst="star5">
              <a:avLst>
                <a:gd name="adj" fmla="val 19100"/>
                <a:gd name="hf" fmla="val 105146"/>
                <a:gd name="vf" fmla="val 110557"/>
              </a:avLst>
            </a:prstGeom>
            <a:solidFill>
              <a:srgbClr val="FEFF0A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345" name="Line"/>
            <p:cNvSpPr/>
            <p:nvPr/>
          </p:nvSpPr>
          <p:spPr>
            <a:xfrm>
              <a:off x="1581444" y="108073"/>
              <a:ext cx="716821" cy="229131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miter lim="400000"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sp>
        <p:nvSpPr>
          <p:cNvPr id="347" name="Line"/>
          <p:cNvSpPr/>
          <p:nvPr/>
        </p:nvSpPr>
        <p:spPr>
          <a:xfrm>
            <a:off x="4624400" y="1931042"/>
            <a:ext cx="988017" cy="1276938"/>
          </a:xfrm>
          <a:prstGeom prst="line">
            <a:avLst/>
          </a:prstGeom>
          <a:ln w="25400">
            <a:solidFill>
              <a:srgbClr val="000000"/>
            </a:solidFill>
            <a:prstDash val="sysDot"/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348" name="Line"/>
          <p:cNvSpPr/>
          <p:nvPr/>
        </p:nvSpPr>
        <p:spPr>
          <a:xfrm flipV="1">
            <a:off x="5045537" y="1334858"/>
            <a:ext cx="2550248" cy="459454"/>
          </a:xfrm>
          <a:prstGeom prst="line">
            <a:avLst/>
          </a:prstGeom>
          <a:ln w="25400">
            <a:solidFill>
              <a:srgbClr val="000000"/>
            </a:solidFill>
            <a:prstDash val="sysDot"/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349" name="Line"/>
          <p:cNvSpPr/>
          <p:nvPr/>
        </p:nvSpPr>
        <p:spPr>
          <a:xfrm>
            <a:off x="5504950" y="1687447"/>
            <a:ext cx="3998789" cy="984661"/>
          </a:xfrm>
          <a:prstGeom prst="line">
            <a:avLst/>
          </a:prstGeom>
          <a:ln w="25400">
            <a:solidFill>
              <a:srgbClr val="000000"/>
            </a:solidFill>
            <a:prstDash val="sysDot"/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52" name="TextShape 1"/>
          <p:cNvSpPr txBox="1"/>
          <p:nvPr/>
        </p:nvSpPr>
        <p:spPr>
          <a:xfrm>
            <a:off x="1615739" y="536696"/>
            <a:ext cx="8239765" cy="419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pc="0" sz="3000"/>
            </a:lvl1pPr>
          </a:lstStyle>
          <a:p>
            <a:pPr/>
            <a:r>
              <a:t>PowderN concentric in code</a:t>
            </a:r>
          </a:p>
        </p:txBody>
      </p:sp>
      <p:sp>
        <p:nvSpPr>
          <p:cNvPr id="353" name="TextShape 3"/>
          <p:cNvSpPr txBox="1"/>
          <p:nvPr/>
        </p:nvSpPr>
        <p:spPr>
          <a:xfrm>
            <a:off x="1665546" y="1307943"/>
            <a:ext cx="8139643" cy="50643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 defTabSz="457200">
              <a:spcBef>
                <a:spcPts val="400"/>
              </a:spcBef>
              <a:defRPr i="1" spc="0" sz="2300"/>
            </a:pPr>
          </a:p>
          <a:p>
            <a:pPr defTabSz="457200">
              <a:spcBef>
                <a:spcPts val="400"/>
              </a:spcBef>
              <a:defRPr i="1" spc="0" sz="2300"/>
            </a:pPr>
          </a:p>
          <a:p>
            <a:pPr defTabSz="457200">
              <a:spcBef>
                <a:spcPts val="400"/>
              </a:spcBef>
              <a:defRPr i="1" spc="0" sz="2300"/>
            </a:pPr>
          </a:p>
          <a:p>
            <a:pPr defTabSz="457200">
              <a:spcBef>
                <a:spcPts val="400"/>
              </a:spcBef>
              <a:defRPr b="1" spc="-94" sz="1700">
                <a:solidFill>
                  <a:srgbClr val="BF0041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COMPONENT</a:t>
            </a:r>
            <a:r>
              <a:rPr>
                <a:solidFill>
                  <a:srgbClr val="000000"/>
                </a:solidFill>
              </a:rPr>
              <a:t> Al = </a:t>
            </a:r>
            <a:r>
              <a:rPr>
                <a:solidFill>
                  <a:srgbClr val="2A6099"/>
                </a:solidFill>
              </a:rPr>
              <a:t>PowderN</a:t>
            </a:r>
            <a:r>
              <a:rPr>
                <a:solidFill>
                  <a:srgbClr val="000000"/>
                </a:solidFill>
              </a:rPr>
              <a:t>(</a:t>
            </a:r>
            <a:endParaRPr i="1" spc="0">
              <a:latin typeface="+mn-lt"/>
              <a:ea typeface="+mn-ea"/>
              <a:cs typeface="+mn-cs"/>
              <a:sym typeface="Arial"/>
            </a:endParaRPr>
          </a:p>
          <a:p>
            <a:pPr defTabSz="457200">
              <a:spcBef>
                <a:spcPts val="400"/>
              </a:spcBef>
              <a:defRPr b="1" spc="-94" sz="17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reflections="Al.laz", radius=0.02, yheight=0.05, thickness=0.005, </a:t>
            </a:r>
            <a:endParaRPr i="1" spc="0">
              <a:latin typeface="+mn-lt"/>
              <a:ea typeface="+mn-ea"/>
              <a:cs typeface="+mn-cs"/>
              <a:sym typeface="Arial"/>
            </a:endParaRPr>
          </a:p>
          <a:p>
            <a:pPr defTabSz="457200">
              <a:spcBef>
                <a:spcPts val="400"/>
              </a:spcBef>
              <a:defRPr b="1" spc="-94" sz="17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p_transmit=0.8, concentric=1)</a:t>
            </a:r>
            <a:endParaRPr i="1" spc="0">
              <a:latin typeface="+mn-lt"/>
              <a:ea typeface="+mn-ea"/>
              <a:cs typeface="+mn-cs"/>
              <a:sym typeface="Arial"/>
            </a:endParaRPr>
          </a:p>
          <a:p>
            <a:pPr defTabSz="457200">
              <a:spcBef>
                <a:spcPts val="400"/>
              </a:spcBef>
              <a:defRPr b="1" spc="-94" sz="1700">
                <a:solidFill>
                  <a:srgbClr val="CE181E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AT</a:t>
            </a:r>
            <a:r>
              <a:rPr>
                <a:solidFill>
                  <a:srgbClr val="000000"/>
                </a:solidFill>
              </a:rPr>
              <a:t> (0, 0, 0) </a:t>
            </a:r>
            <a:r>
              <a:t>RELATIVE PREVIOUS</a:t>
            </a:r>
            <a:endParaRPr i="1" spc="0">
              <a:latin typeface="+mn-lt"/>
              <a:ea typeface="+mn-ea"/>
              <a:cs typeface="+mn-cs"/>
              <a:sym typeface="Arial"/>
            </a:endParaRPr>
          </a:p>
          <a:p>
            <a:pPr defTabSz="457200">
              <a:spcBef>
                <a:spcPts val="400"/>
              </a:spcBef>
              <a:defRPr i="1" spc="0" sz="1700"/>
            </a:pPr>
          </a:p>
          <a:p>
            <a:pPr defTabSz="457200">
              <a:spcBef>
                <a:spcPts val="400"/>
              </a:spcBef>
              <a:defRPr b="1" spc="-94" sz="1700">
                <a:solidFill>
                  <a:srgbClr val="BF0041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COMPONENT</a:t>
            </a:r>
            <a:r>
              <a:rPr>
                <a:solidFill>
                  <a:srgbClr val="000000"/>
                </a:solidFill>
              </a:rPr>
              <a:t> al2co3 = </a:t>
            </a:r>
            <a:r>
              <a:rPr>
                <a:solidFill>
                  <a:srgbClr val="2A6099"/>
                </a:solidFill>
              </a:rPr>
              <a:t>PowderN</a:t>
            </a:r>
            <a:r>
              <a:rPr>
                <a:solidFill>
                  <a:srgbClr val="000000"/>
                </a:solidFill>
              </a:rPr>
              <a:t>(</a:t>
            </a:r>
            <a:endParaRPr i="1" spc="0">
              <a:latin typeface="+mn-lt"/>
              <a:ea typeface="+mn-ea"/>
              <a:cs typeface="+mn-cs"/>
              <a:sym typeface="Arial"/>
            </a:endParaRPr>
          </a:p>
          <a:p>
            <a:pPr defTabSz="457200">
              <a:spcBef>
                <a:spcPts val="400"/>
              </a:spcBef>
              <a:defRPr b="1" spc="-94" sz="17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reflections=Al2CO3-laz, radius=0.005, yheight=0.05, </a:t>
            </a:r>
            <a:endParaRPr i="1" spc="0">
              <a:latin typeface="+mn-lt"/>
              <a:ea typeface="+mn-ea"/>
              <a:cs typeface="+mn-cs"/>
              <a:sym typeface="Arial"/>
            </a:endParaRPr>
          </a:p>
          <a:p>
            <a:pPr defTabSz="457200">
              <a:spcBef>
                <a:spcPts val="400"/>
              </a:spcBef>
              <a:defRPr b="1" spc="-94" sz="17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p_inc=0.15, p_transmit=0.5)</a:t>
            </a:r>
            <a:endParaRPr i="1" spc="0">
              <a:latin typeface="+mn-lt"/>
              <a:ea typeface="+mn-ea"/>
              <a:cs typeface="+mn-cs"/>
              <a:sym typeface="Arial"/>
            </a:endParaRPr>
          </a:p>
          <a:p>
            <a:pPr defTabSz="457200">
              <a:spcBef>
                <a:spcPts val="400"/>
              </a:spcBef>
              <a:defRPr b="1" spc="-94" sz="1700">
                <a:solidFill>
                  <a:srgbClr val="BF0041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AT</a:t>
            </a:r>
            <a:r>
              <a:rPr>
                <a:solidFill>
                  <a:srgbClr val="000000"/>
                </a:solidFill>
              </a:rPr>
              <a:t> (0, 0, 0) </a:t>
            </a:r>
            <a:r>
              <a:rPr>
                <a:solidFill>
                  <a:srgbClr val="CE181E"/>
                </a:solidFill>
              </a:rPr>
              <a:t>RELATIVE PREVIOUS</a:t>
            </a:r>
            <a:endParaRPr i="1" spc="0">
              <a:latin typeface="+mn-lt"/>
              <a:ea typeface="+mn-ea"/>
              <a:cs typeface="+mn-cs"/>
              <a:sym typeface="Arial"/>
            </a:endParaRPr>
          </a:p>
          <a:p>
            <a:pPr defTabSz="457200">
              <a:spcBef>
                <a:spcPts val="400"/>
              </a:spcBef>
              <a:defRPr i="1" spc="0" sz="1700"/>
            </a:pPr>
          </a:p>
          <a:p>
            <a:pPr defTabSz="457200">
              <a:spcBef>
                <a:spcPts val="400"/>
              </a:spcBef>
              <a:defRPr b="1" spc="-94" sz="1700">
                <a:solidFill>
                  <a:srgbClr val="BF0041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COMPONENT</a:t>
            </a:r>
            <a:r>
              <a:rPr>
                <a:solidFill>
                  <a:srgbClr val="000000"/>
                </a:solidFill>
              </a:rPr>
              <a:t> Al_2 = </a:t>
            </a:r>
            <a:r>
              <a:rPr>
                <a:solidFill>
                  <a:srgbClr val="CE181E"/>
                </a:solidFill>
              </a:rPr>
              <a:t>COPY</a:t>
            </a:r>
            <a:r>
              <a:rPr>
                <a:solidFill>
                  <a:srgbClr val="000000"/>
                </a:solidFill>
              </a:rPr>
              <a:t>(Al)(concentric=0)</a:t>
            </a:r>
            <a:endParaRPr i="1" spc="0">
              <a:latin typeface="+mn-lt"/>
              <a:ea typeface="+mn-ea"/>
              <a:cs typeface="+mn-cs"/>
              <a:sym typeface="Arial"/>
            </a:endParaRPr>
          </a:p>
          <a:p>
            <a:pPr defTabSz="457200">
              <a:spcBef>
                <a:spcPts val="400"/>
              </a:spcBef>
              <a:defRPr b="1" spc="-94" sz="1700">
                <a:solidFill>
                  <a:srgbClr val="BF0041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AT </a:t>
            </a:r>
            <a:r>
              <a:rPr>
                <a:solidFill>
                  <a:srgbClr val="000000"/>
                </a:solidFill>
              </a:rPr>
              <a:t>(0,0,0) </a:t>
            </a:r>
            <a:r>
              <a:rPr>
                <a:solidFill>
                  <a:srgbClr val="CE181E"/>
                </a:solidFill>
              </a:rPr>
              <a:t>RELATIVE PREVIOUS</a:t>
            </a:r>
          </a:p>
        </p:txBody>
      </p:sp>
      <p:grpSp>
        <p:nvGrpSpPr>
          <p:cNvPr id="390" name="Group"/>
          <p:cNvGrpSpPr/>
          <p:nvPr/>
        </p:nvGrpSpPr>
        <p:grpSpPr>
          <a:xfrm>
            <a:off x="7028420" y="163364"/>
            <a:ext cx="3900719" cy="2414837"/>
            <a:chOff x="0" y="0"/>
            <a:chExt cx="3900717" cy="2414835"/>
          </a:xfrm>
        </p:grpSpPr>
        <p:sp>
          <p:nvSpPr>
            <p:cNvPr id="354" name="TextShape 3"/>
            <p:cNvSpPr txBox="1"/>
            <p:nvPr/>
          </p:nvSpPr>
          <p:spPr>
            <a:xfrm>
              <a:off x="42363" y="1491246"/>
              <a:ext cx="992397" cy="159784"/>
            </a:xfrm>
            <a:prstGeom prst="rect">
              <a:avLst/>
            </a:prstGeom>
            <a:solidFill>
              <a:srgbClr val="FFFFFF"/>
            </a:solidFill>
            <a:ln w="38100" cap="flat">
              <a:solidFill>
                <a:srgbClr val="FF0000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1839" tIns="51839" rIns="51839" bIns="51839" numCol="1" anchor="t">
              <a:noAutofit/>
            </a:bodyPr>
            <a:lstStyle>
              <a:lvl1pPr>
                <a:defRPr spc="0"/>
              </a:lvl1pPr>
            </a:lstStyle>
            <a:p>
              <a:pPr/>
              <a:r>
                <a:t>Sampling parameters</a:t>
              </a:r>
            </a:p>
          </p:txBody>
        </p:sp>
        <p:sp>
          <p:nvSpPr>
            <p:cNvPr id="355" name="Rectangle"/>
            <p:cNvSpPr/>
            <p:nvPr/>
          </p:nvSpPr>
          <p:spPr>
            <a:xfrm>
              <a:off x="0" y="0"/>
              <a:ext cx="3900718" cy="2414836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356" name="Circle"/>
            <p:cNvSpPr/>
            <p:nvPr/>
          </p:nvSpPr>
          <p:spPr>
            <a:xfrm>
              <a:off x="1195202" y="1005304"/>
              <a:ext cx="1038891" cy="1038892"/>
            </a:xfrm>
            <a:prstGeom prst="ellipse">
              <a:avLst/>
            </a:prstGeom>
            <a:solidFill>
              <a:schemeClr val="accent2">
                <a:lumOff val="22450"/>
              </a:schemeClr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357" name="Circle"/>
            <p:cNvSpPr/>
            <p:nvPr/>
          </p:nvSpPr>
          <p:spPr>
            <a:xfrm>
              <a:off x="1470201" y="1280303"/>
              <a:ext cx="488893" cy="488893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358" name="Circle"/>
            <p:cNvSpPr/>
            <p:nvPr/>
          </p:nvSpPr>
          <p:spPr>
            <a:xfrm>
              <a:off x="2832099" y="886453"/>
              <a:ext cx="1038892" cy="1038892"/>
            </a:xfrm>
            <a:prstGeom prst="ellipse">
              <a:avLst/>
            </a:prstGeom>
            <a:solidFill>
              <a:schemeClr val="accent2">
                <a:lumOff val="22450"/>
              </a:schemeClr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359" name="Circle"/>
            <p:cNvSpPr/>
            <p:nvPr/>
          </p:nvSpPr>
          <p:spPr>
            <a:xfrm>
              <a:off x="3107098" y="1161452"/>
              <a:ext cx="488893" cy="488893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360" name="Line"/>
            <p:cNvSpPr/>
            <p:nvPr/>
          </p:nvSpPr>
          <p:spPr>
            <a:xfrm flipV="1">
              <a:off x="149566" y="1730768"/>
              <a:ext cx="543657" cy="158776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61" name="Rectangle"/>
            <p:cNvSpPr/>
            <p:nvPr/>
          </p:nvSpPr>
          <p:spPr>
            <a:xfrm rot="20800503">
              <a:off x="1717684" y="1214286"/>
              <a:ext cx="557896" cy="479778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362" name="Line"/>
            <p:cNvSpPr/>
            <p:nvPr/>
          </p:nvSpPr>
          <p:spPr>
            <a:xfrm flipV="1">
              <a:off x="1631609" y="1164645"/>
              <a:ext cx="482341" cy="128326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ysDot"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63" name="Line"/>
            <p:cNvSpPr/>
            <p:nvPr/>
          </p:nvSpPr>
          <p:spPr>
            <a:xfrm flipV="1">
              <a:off x="1749883" y="1639281"/>
              <a:ext cx="482341" cy="128326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ysDot"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64" name="Line"/>
            <p:cNvSpPr/>
            <p:nvPr/>
          </p:nvSpPr>
          <p:spPr>
            <a:xfrm flipV="1">
              <a:off x="833384" y="1569005"/>
              <a:ext cx="443474" cy="123053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ysDot"/>
              <a:miter lim="400000"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65" name="Star"/>
            <p:cNvSpPr/>
            <p:nvPr/>
          </p:nvSpPr>
          <p:spPr>
            <a:xfrm>
              <a:off x="1316252" y="1497778"/>
              <a:ext cx="80530" cy="87404"/>
            </a:xfrm>
            <a:prstGeom prst="star5">
              <a:avLst>
                <a:gd name="adj" fmla="val 19100"/>
                <a:gd name="hf" fmla="val 105146"/>
                <a:gd name="vf" fmla="val 110557"/>
              </a:avLst>
            </a:prstGeom>
            <a:solidFill>
              <a:srgbClr val="FEFF0A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366" name="Line"/>
            <p:cNvSpPr/>
            <p:nvPr/>
          </p:nvSpPr>
          <p:spPr>
            <a:xfrm>
              <a:off x="1350524" y="1543678"/>
              <a:ext cx="280189" cy="89908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ysDot"/>
              <a:miter lim="400000"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67" name="Circle"/>
            <p:cNvSpPr/>
            <p:nvPr/>
          </p:nvSpPr>
          <p:spPr>
            <a:xfrm>
              <a:off x="2189335" y="164513"/>
              <a:ext cx="488893" cy="488893"/>
            </a:xfrm>
            <a:prstGeom prst="ellipse">
              <a:avLst/>
            </a:prstGeom>
            <a:solidFill>
              <a:srgbClr val="DDDDDD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368" name="Line"/>
            <p:cNvSpPr/>
            <p:nvPr/>
          </p:nvSpPr>
          <p:spPr>
            <a:xfrm>
              <a:off x="2053472" y="422309"/>
              <a:ext cx="280189" cy="89908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ysDot"/>
              <a:miter lim="400000"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69" name="Star"/>
            <p:cNvSpPr/>
            <p:nvPr/>
          </p:nvSpPr>
          <p:spPr>
            <a:xfrm>
              <a:off x="2292569" y="454515"/>
              <a:ext cx="80530" cy="87404"/>
            </a:xfrm>
            <a:prstGeom prst="star5">
              <a:avLst>
                <a:gd name="adj" fmla="val 19100"/>
                <a:gd name="hf" fmla="val 105146"/>
                <a:gd name="vf" fmla="val 110557"/>
              </a:avLst>
            </a:prstGeom>
            <a:solidFill>
              <a:srgbClr val="FEFF0A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370" name="Line"/>
            <p:cNvSpPr/>
            <p:nvPr/>
          </p:nvSpPr>
          <p:spPr>
            <a:xfrm flipV="1">
              <a:off x="2332086" y="261884"/>
              <a:ext cx="1" cy="249150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ysDot"/>
              <a:miter lim="400000"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71" name="0"/>
            <p:cNvSpPr txBox="1"/>
            <p:nvPr/>
          </p:nvSpPr>
          <p:spPr>
            <a:xfrm>
              <a:off x="202218" y="1919578"/>
              <a:ext cx="55791" cy="975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/>
              <a:r>
                <a:t>0</a:t>
              </a:r>
            </a:p>
          </p:txBody>
        </p:sp>
        <p:sp>
          <p:nvSpPr>
            <p:cNvPr id="372" name="1"/>
            <p:cNvSpPr txBox="1"/>
            <p:nvPr/>
          </p:nvSpPr>
          <p:spPr>
            <a:xfrm>
              <a:off x="913528" y="1705207"/>
              <a:ext cx="55790" cy="975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/>
              <a:r>
                <a:t>1</a:t>
              </a:r>
            </a:p>
          </p:txBody>
        </p:sp>
        <p:sp>
          <p:nvSpPr>
            <p:cNvPr id="373" name="2"/>
            <p:cNvSpPr txBox="1"/>
            <p:nvPr/>
          </p:nvSpPr>
          <p:spPr>
            <a:xfrm>
              <a:off x="1405508" y="1598903"/>
              <a:ext cx="55791" cy="975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/>
              <a:r>
                <a:t>2</a:t>
              </a:r>
            </a:p>
          </p:txBody>
        </p:sp>
        <p:sp>
          <p:nvSpPr>
            <p:cNvPr id="374" name="2"/>
            <p:cNvSpPr txBox="1"/>
            <p:nvPr/>
          </p:nvSpPr>
          <p:spPr>
            <a:xfrm>
              <a:off x="2116100" y="499050"/>
              <a:ext cx="55790" cy="975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/>
              <a:r>
                <a:t>2</a:t>
              </a:r>
            </a:p>
          </p:txBody>
        </p:sp>
        <p:sp>
          <p:nvSpPr>
            <p:cNvPr id="375" name="3"/>
            <p:cNvSpPr txBox="1"/>
            <p:nvPr/>
          </p:nvSpPr>
          <p:spPr>
            <a:xfrm>
              <a:off x="2360985" y="351825"/>
              <a:ext cx="55791" cy="975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/>
              <a:r>
                <a:t>3</a:t>
              </a:r>
            </a:p>
          </p:txBody>
        </p:sp>
        <p:sp>
          <p:nvSpPr>
            <p:cNvPr id="376" name="Circle"/>
            <p:cNvSpPr/>
            <p:nvPr/>
          </p:nvSpPr>
          <p:spPr>
            <a:xfrm>
              <a:off x="3104283" y="1157567"/>
              <a:ext cx="488893" cy="488892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377" name="3"/>
            <p:cNvSpPr txBox="1"/>
            <p:nvPr/>
          </p:nvSpPr>
          <p:spPr>
            <a:xfrm>
              <a:off x="3300041" y="1357148"/>
              <a:ext cx="55790" cy="975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/>
              <a:r>
                <a:t>3</a:t>
              </a:r>
            </a:p>
          </p:txBody>
        </p:sp>
        <p:sp>
          <p:nvSpPr>
            <p:cNvPr id="378" name="Line"/>
            <p:cNvSpPr/>
            <p:nvPr/>
          </p:nvSpPr>
          <p:spPr>
            <a:xfrm flipV="1">
              <a:off x="3247034" y="959369"/>
              <a:ext cx="1" cy="249151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ysDot"/>
              <a:miter lim="400000"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79" name="Star"/>
            <p:cNvSpPr/>
            <p:nvPr/>
          </p:nvSpPr>
          <p:spPr>
            <a:xfrm>
              <a:off x="3206770" y="936031"/>
              <a:ext cx="80529" cy="87404"/>
            </a:xfrm>
            <a:prstGeom prst="star5">
              <a:avLst>
                <a:gd name="adj" fmla="val 19100"/>
                <a:gd name="hf" fmla="val 105146"/>
                <a:gd name="vf" fmla="val 110557"/>
              </a:avLst>
            </a:prstGeom>
            <a:solidFill>
              <a:srgbClr val="FEFF0A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380" name="4"/>
            <p:cNvSpPr txBox="1"/>
            <p:nvPr/>
          </p:nvSpPr>
          <p:spPr>
            <a:xfrm>
              <a:off x="3300041" y="1035193"/>
              <a:ext cx="55790" cy="975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/>
              <a:r>
                <a:t>4</a:t>
              </a:r>
            </a:p>
          </p:txBody>
        </p:sp>
        <p:sp>
          <p:nvSpPr>
            <p:cNvPr id="381" name="Line"/>
            <p:cNvSpPr/>
            <p:nvPr/>
          </p:nvSpPr>
          <p:spPr>
            <a:xfrm>
              <a:off x="3300041" y="979739"/>
              <a:ext cx="398848" cy="125672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ysDot"/>
              <a:miter lim="400000"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82" name="5"/>
            <p:cNvSpPr txBox="1"/>
            <p:nvPr/>
          </p:nvSpPr>
          <p:spPr>
            <a:xfrm>
              <a:off x="3470732" y="930988"/>
              <a:ext cx="55790" cy="975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/>
              <a:r>
                <a:t>5</a:t>
              </a:r>
            </a:p>
          </p:txBody>
        </p:sp>
        <p:sp>
          <p:nvSpPr>
            <p:cNvPr id="383" name="Rectangle"/>
            <p:cNvSpPr/>
            <p:nvPr/>
          </p:nvSpPr>
          <p:spPr>
            <a:xfrm>
              <a:off x="2710828" y="1517382"/>
              <a:ext cx="1171482" cy="557896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384" name="Line"/>
            <p:cNvSpPr/>
            <p:nvPr/>
          </p:nvSpPr>
          <p:spPr>
            <a:xfrm flipV="1">
              <a:off x="3247034" y="1254937"/>
              <a:ext cx="1" cy="249150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ysDot"/>
              <a:miter lim="400000"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85" name="Line"/>
            <p:cNvSpPr/>
            <p:nvPr/>
          </p:nvSpPr>
          <p:spPr>
            <a:xfrm>
              <a:off x="2837295" y="1515432"/>
              <a:ext cx="297931" cy="1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ysDot"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86" name="Line"/>
            <p:cNvSpPr/>
            <p:nvPr/>
          </p:nvSpPr>
          <p:spPr>
            <a:xfrm>
              <a:off x="3553211" y="1519170"/>
              <a:ext cx="297931" cy="1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ysDot"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87" name="A"/>
            <p:cNvSpPr txBox="1"/>
            <p:nvPr/>
          </p:nvSpPr>
          <p:spPr>
            <a:xfrm>
              <a:off x="1085543" y="1345801"/>
              <a:ext cx="70043" cy="975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>
                <a:defRPr b="1"/>
              </a:lvl1pPr>
            </a:lstStyle>
            <a:p>
              <a:pPr/>
              <a:r>
                <a:t>A</a:t>
              </a:r>
            </a:p>
          </p:txBody>
        </p:sp>
        <p:sp>
          <p:nvSpPr>
            <p:cNvPr id="388" name="B"/>
            <p:cNvSpPr txBox="1"/>
            <p:nvPr/>
          </p:nvSpPr>
          <p:spPr>
            <a:xfrm>
              <a:off x="2108974" y="266567"/>
              <a:ext cx="70043" cy="975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>
                <a:defRPr b="1"/>
              </a:lvl1pPr>
            </a:lstStyle>
            <a:p>
              <a:pPr/>
              <a:r>
                <a:t>B</a:t>
              </a:r>
            </a:p>
          </p:txBody>
        </p:sp>
        <p:sp>
          <p:nvSpPr>
            <p:cNvPr id="389" name="C"/>
            <p:cNvSpPr txBox="1"/>
            <p:nvPr/>
          </p:nvSpPr>
          <p:spPr>
            <a:xfrm>
              <a:off x="3096392" y="801480"/>
              <a:ext cx="70043" cy="975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>
                <a:defRPr b="1"/>
              </a:lvl1pPr>
            </a:lstStyle>
            <a:p>
              <a:pPr/>
              <a:r>
                <a:t>C</a:t>
              </a:r>
            </a:p>
          </p:txBody>
        </p:sp>
      </p:grpSp>
      <p:grpSp>
        <p:nvGrpSpPr>
          <p:cNvPr id="401" name="Group"/>
          <p:cNvGrpSpPr/>
          <p:nvPr/>
        </p:nvGrpSpPr>
        <p:grpSpPr>
          <a:xfrm>
            <a:off x="3317969" y="1213455"/>
            <a:ext cx="2298265" cy="1161760"/>
            <a:chOff x="0" y="0"/>
            <a:chExt cx="2298264" cy="1161758"/>
          </a:xfrm>
        </p:grpSpPr>
        <p:sp>
          <p:nvSpPr>
            <p:cNvPr id="391" name="Circle"/>
            <p:cNvSpPr/>
            <p:nvPr/>
          </p:nvSpPr>
          <p:spPr>
            <a:xfrm>
              <a:off x="1119391" y="0"/>
              <a:ext cx="1161760" cy="1161759"/>
            </a:xfrm>
            <a:prstGeom prst="ellipse">
              <a:avLst/>
            </a:prstGeom>
            <a:solidFill>
              <a:schemeClr val="accent2">
                <a:lumOff val="22450"/>
              </a:schemeClr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392" name="Circle"/>
            <p:cNvSpPr/>
            <p:nvPr/>
          </p:nvSpPr>
          <p:spPr>
            <a:xfrm>
              <a:off x="1426914" y="307523"/>
              <a:ext cx="546714" cy="546713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393" name="Line"/>
            <p:cNvSpPr/>
            <p:nvPr/>
          </p:nvSpPr>
          <p:spPr>
            <a:xfrm flipV="1">
              <a:off x="0" y="610594"/>
              <a:ext cx="1308361" cy="396940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94" name="Star"/>
            <p:cNvSpPr/>
            <p:nvPr/>
          </p:nvSpPr>
          <p:spPr>
            <a:xfrm>
              <a:off x="1254758" y="550718"/>
              <a:ext cx="90054" cy="97741"/>
            </a:xfrm>
            <a:prstGeom prst="star5">
              <a:avLst>
                <a:gd name="adj" fmla="val 19100"/>
                <a:gd name="hf" fmla="val 105146"/>
                <a:gd name="vf" fmla="val 110557"/>
              </a:avLst>
            </a:prstGeom>
            <a:solidFill>
              <a:srgbClr val="FEFF0A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395" name="Circle"/>
            <p:cNvSpPr/>
            <p:nvPr/>
          </p:nvSpPr>
          <p:spPr>
            <a:xfrm>
              <a:off x="1420060" y="307523"/>
              <a:ext cx="546713" cy="546713"/>
            </a:xfrm>
            <a:prstGeom prst="ellipse">
              <a:avLst/>
            </a:prstGeom>
            <a:solidFill>
              <a:srgbClr val="DDDDDD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396" name="Line"/>
            <p:cNvSpPr/>
            <p:nvPr/>
          </p:nvSpPr>
          <p:spPr>
            <a:xfrm>
              <a:off x="1293083" y="602046"/>
              <a:ext cx="313327" cy="100541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miter lim="400000"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97" name="Star"/>
            <p:cNvSpPr/>
            <p:nvPr/>
          </p:nvSpPr>
          <p:spPr>
            <a:xfrm>
              <a:off x="1535503" y="631822"/>
              <a:ext cx="90054" cy="97741"/>
            </a:xfrm>
            <a:prstGeom prst="star5">
              <a:avLst>
                <a:gd name="adj" fmla="val 19100"/>
                <a:gd name="hf" fmla="val 105146"/>
                <a:gd name="vf" fmla="val 110557"/>
              </a:avLst>
            </a:prstGeom>
            <a:solidFill>
              <a:srgbClr val="FEFF0A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398" name="Line"/>
            <p:cNvSpPr/>
            <p:nvPr/>
          </p:nvSpPr>
          <p:spPr>
            <a:xfrm flipV="1">
              <a:off x="1579694" y="91270"/>
              <a:ext cx="1" cy="597517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miter lim="400000"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99" name="Star"/>
            <p:cNvSpPr/>
            <p:nvPr/>
          </p:nvSpPr>
          <p:spPr>
            <a:xfrm>
              <a:off x="1534667" y="53547"/>
              <a:ext cx="90054" cy="97741"/>
            </a:xfrm>
            <a:prstGeom prst="star5">
              <a:avLst>
                <a:gd name="adj" fmla="val 19100"/>
                <a:gd name="hf" fmla="val 105146"/>
                <a:gd name="vf" fmla="val 110557"/>
              </a:avLst>
            </a:prstGeom>
            <a:solidFill>
              <a:srgbClr val="FEFF0A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400" name="Line"/>
            <p:cNvSpPr/>
            <p:nvPr/>
          </p:nvSpPr>
          <p:spPr>
            <a:xfrm>
              <a:off x="1581444" y="108073"/>
              <a:ext cx="716821" cy="229131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miter lim="400000"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100"/>
            </a:lvl1pPr>
          </a:lstStyle>
          <a:p>
            <a:pPr/>
            <a:fld id="{86CB4B4D-7CA3-9044-876B-883B54F8677D}" type="slidenum"/>
          </a:p>
        </p:txBody>
      </p:sp>
      <p:sp>
        <p:nvSpPr>
          <p:cNvPr id="172" name="TextShape 2"/>
          <p:cNvSpPr txBox="1"/>
          <p:nvPr/>
        </p:nvSpPr>
        <p:spPr>
          <a:xfrm>
            <a:off x="2698476" y="1575566"/>
            <a:ext cx="8139643" cy="30337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280736" indent="-280736">
              <a:buSzPct val="100000"/>
              <a:buChar char="•"/>
              <a:defRPr spc="0" sz="2200"/>
            </a:pPr>
            <a:r>
              <a:t>General concepts (reminder)</a:t>
            </a:r>
          </a:p>
          <a:p>
            <a:pPr marL="280736" indent="-280736">
              <a:buSzPct val="100000"/>
              <a:buChar char="•"/>
              <a:defRPr spc="0" sz="2200"/>
            </a:pPr>
            <a:r>
              <a:t>Focus on diffraction-oriented samples:</a:t>
            </a:r>
          </a:p>
          <a:p>
            <a:pPr lvl="2" marL="1042736" indent="-280736">
              <a:buSzPct val="100000"/>
              <a:buChar char="•"/>
              <a:defRPr spc="0" sz="2200"/>
            </a:pPr>
            <a:r>
              <a:t>Incoherent scatterer</a:t>
            </a:r>
          </a:p>
          <a:p>
            <a:pPr lvl="2" marL="1042736" indent="-280736">
              <a:buSzPct val="100000"/>
              <a:buChar char="•"/>
              <a:defRPr spc="0" sz="2200"/>
            </a:pPr>
            <a:r>
              <a:t>Powder</a:t>
            </a:r>
          </a:p>
          <a:p>
            <a:pPr lvl="2" marL="1042736" indent="-280736">
              <a:buSzPct val="100000"/>
              <a:buChar char="•"/>
              <a:defRPr spc="0" sz="2200"/>
            </a:pPr>
            <a:r>
              <a:t>Single Crystal</a:t>
            </a:r>
          </a:p>
          <a:p>
            <a:pPr lvl="2" marL="1042736" indent="-280736">
              <a:buSzPct val="100000"/>
              <a:buChar char="•"/>
              <a:defRPr spc="0" sz="2200"/>
            </a:pPr>
            <a:r>
              <a:t>File formats</a:t>
            </a:r>
          </a:p>
        </p:txBody>
      </p:sp>
      <p:sp>
        <p:nvSpPr>
          <p:cNvPr id="173" name="TextShape 3"/>
          <p:cNvSpPr txBox="1"/>
          <p:nvPr/>
        </p:nvSpPr>
        <p:spPr>
          <a:xfrm>
            <a:off x="2936678" y="185253"/>
            <a:ext cx="8239765" cy="4070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b="1" spc="0" sz="2900"/>
            </a:lvl1pPr>
          </a:lstStyle>
          <a:p>
            <a:pPr/>
            <a:r>
              <a:t>Agenda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04" name="TextShape 1"/>
          <p:cNvSpPr txBox="1"/>
          <p:nvPr/>
        </p:nvSpPr>
        <p:spPr>
          <a:xfrm>
            <a:off x="1615739" y="536696"/>
            <a:ext cx="8239765" cy="419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pc="0" sz="3000"/>
            </a:lvl1pPr>
          </a:lstStyle>
          <a:p>
            <a:pPr/>
            <a:r>
              <a:t>PowderN inputs</a:t>
            </a:r>
          </a:p>
        </p:txBody>
      </p:sp>
      <p:pic>
        <p:nvPicPr>
          <p:cNvPr id="405" name="image130.png" descr="image13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47381" y="1193844"/>
            <a:ext cx="9147982" cy="4506524"/>
          </a:xfrm>
          <a:prstGeom prst="rect">
            <a:avLst/>
          </a:prstGeom>
          <a:ln w="12700">
            <a:miter lim="400000"/>
          </a:ln>
        </p:spPr>
      </p:pic>
      <p:sp>
        <p:nvSpPr>
          <p:cNvPr id="406" name="CustomShape 2"/>
          <p:cNvSpPr/>
          <p:nvPr/>
        </p:nvSpPr>
        <p:spPr>
          <a:xfrm>
            <a:off x="1324012" y="4324574"/>
            <a:ext cx="1161827" cy="322730"/>
          </a:xfrm>
          <a:prstGeom prst="ellipse">
            <a:avLst/>
          </a:prstGeom>
          <a:ln w="38100">
            <a:solidFill>
              <a:srgbClr val="2A6099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407" name="CustomShape 3"/>
          <p:cNvSpPr/>
          <p:nvPr/>
        </p:nvSpPr>
        <p:spPr>
          <a:xfrm>
            <a:off x="1324012" y="5377638"/>
            <a:ext cx="1161827" cy="322730"/>
          </a:xfrm>
          <a:prstGeom prst="ellipse">
            <a:avLst/>
          </a:prstGeom>
          <a:ln w="38100">
            <a:solidFill>
              <a:srgbClr val="2A6099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408" name="TextShape 4"/>
          <p:cNvSpPr txBox="1"/>
          <p:nvPr/>
        </p:nvSpPr>
        <p:spPr>
          <a:xfrm>
            <a:off x="3131297" y="5022381"/>
            <a:ext cx="2452744" cy="592333"/>
          </a:xfrm>
          <a:prstGeom prst="rect">
            <a:avLst/>
          </a:prstGeom>
          <a:solidFill>
            <a:srgbClr val="FFFFFF"/>
          </a:solidFill>
          <a:ln w="38100">
            <a:solidFill>
              <a:srgbClr val="2A6099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1839" tIns="51839" rIns="51839" bIns="51839">
            <a:spAutoFit/>
          </a:bodyPr>
          <a:lstStyle>
            <a:lvl1pPr>
              <a:defRPr spc="0"/>
            </a:lvl1pPr>
          </a:lstStyle>
          <a:p>
            <a:pPr/>
            <a:r>
              <a:t>Only scatter into a part of 4π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11" name="TextShape 1"/>
          <p:cNvSpPr txBox="1"/>
          <p:nvPr/>
        </p:nvSpPr>
        <p:spPr>
          <a:xfrm>
            <a:off x="1615739" y="536696"/>
            <a:ext cx="8239765" cy="419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pc="0" sz="3000"/>
            </a:lvl1pPr>
          </a:lstStyle>
          <a:p>
            <a:pPr/>
            <a:r>
              <a:t>PowderN inputs</a:t>
            </a:r>
          </a:p>
        </p:txBody>
      </p:sp>
      <p:pic>
        <p:nvPicPr>
          <p:cNvPr id="412" name="image130.png" descr="image13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47381" y="1193844"/>
            <a:ext cx="9147982" cy="4506524"/>
          </a:xfrm>
          <a:prstGeom prst="rect">
            <a:avLst/>
          </a:prstGeom>
          <a:ln w="12700">
            <a:miter lim="400000"/>
          </a:ln>
        </p:spPr>
      </p:pic>
      <p:sp>
        <p:nvSpPr>
          <p:cNvPr id="413" name="CustomShape 2"/>
          <p:cNvSpPr/>
          <p:nvPr/>
        </p:nvSpPr>
        <p:spPr>
          <a:xfrm>
            <a:off x="1324012" y="4324574"/>
            <a:ext cx="1161827" cy="322730"/>
          </a:xfrm>
          <a:prstGeom prst="ellipse">
            <a:avLst/>
          </a:prstGeom>
          <a:ln w="38100">
            <a:solidFill>
              <a:srgbClr val="2A6099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414" name="CustomShape 3"/>
          <p:cNvSpPr/>
          <p:nvPr/>
        </p:nvSpPr>
        <p:spPr>
          <a:xfrm>
            <a:off x="1324012" y="5377638"/>
            <a:ext cx="1161827" cy="322730"/>
          </a:xfrm>
          <a:prstGeom prst="ellipse">
            <a:avLst/>
          </a:prstGeom>
          <a:ln w="38100">
            <a:solidFill>
              <a:srgbClr val="2A6099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415" name="TextShape 4"/>
          <p:cNvSpPr txBox="1"/>
          <p:nvPr/>
        </p:nvSpPr>
        <p:spPr>
          <a:xfrm>
            <a:off x="3131297" y="5022381"/>
            <a:ext cx="2452744" cy="592333"/>
          </a:xfrm>
          <a:prstGeom prst="rect">
            <a:avLst/>
          </a:prstGeom>
          <a:solidFill>
            <a:srgbClr val="FFFFFF"/>
          </a:solidFill>
          <a:ln w="38100">
            <a:solidFill>
              <a:srgbClr val="2A6099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1839" tIns="51839" rIns="51839" bIns="51839">
            <a:spAutoFit/>
          </a:bodyPr>
          <a:lstStyle>
            <a:lvl1pPr>
              <a:defRPr spc="0"/>
            </a:lvl1pPr>
          </a:lstStyle>
          <a:p>
            <a:pPr/>
            <a:r>
              <a:t>Only scatter into a part of 4\pi</a:t>
            </a:r>
          </a:p>
        </p:txBody>
      </p:sp>
      <p:pic>
        <p:nvPicPr>
          <p:cNvPr id="416" name="image140.png" descr="image14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426581" y="1549101"/>
            <a:ext cx="4287474" cy="250153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19" name="TextShape 1"/>
          <p:cNvSpPr txBox="1"/>
          <p:nvPr/>
        </p:nvSpPr>
        <p:spPr>
          <a:xfrm>
            <a:off x="1615739" y="536696"/>
            <a:ext cx="8239765" cy="419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pc="0" sz="3000"/>
            </a:lvl1pPr>
          </a:lstStyle>
          <a:p>
            <a:pPr/>
            <a:r>
              <a:t>PowderN inputs</a:t>
            </a:r>
          </a:p>
        </p:txBody>
      </p:sp>
      <p:pic>
        <p:nvPicPr>
          <p:cNvPr id="420" name="image130.png" descr="image13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47381" y="1193844"/>
            <a:ext cx="9147982" cy="4506524"/>
          </a:xfrm>
          <a:prstGeom prst="rect">
            <a:avLst/>
          </a:prstGeom>
          <a:ln w="12700">
            <a:miter lim="400000"/>
          </a:ln>
        </p:spPr>
      </p:pic>
      <p:sp>
        <p:nvSpPr>
          <p:cNvPr id="421" name="CustomShape 2"/>
          <p:cNvSpPr/>
          <p:nvPr/>
        </p:nvSpPr>
        <p:spPr>
          <a:xfrm>
            <a:off x="1324012" y="4324574"/>
            <a:ext cx="1161827" cy="322730"/>
          </a:xfrm>
          <a:prstGeom prst="ellipse">
            <a:avLst/>
          </a:prstGeom>
          <a:ln w="38100">
            <a:solidFill>
              <a:srgbClr val="2A6099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422" name="CustomShape 3"/>
          <p:cNvSpPr/>
          <p:nvPr/>
        </p:nvSpPr>
        <p:spPr>
          <a:xfrm>
            <a:off x="1324012" y="5377638"/>
            <a:ext cx="1161827" cy="322730"/>
          </a:xfrm>
          <a:prstGeom prst="ellipse">
            <a:avLst/>
          </a:prstGeom>
          <a:ln w="38100">
            <a:solidFill>
              <a:srgbClr val="2A6099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423" name="TextShape 4"/>
          <p:cNvSpPr txBox="1"/>
          <p:nvPr/>
        </p:nvSpPr>
        <p:spPr>
          <a:xfrm>
            <a:off x="3131297" y="5022381"/>
            <a:ext cx="2452744" cy="592333"/>
          </a:xfrm>
          <a:prstGeom prst="rect">
            <a:avLst/>
          </a:prstGeom>
          <a:solidFill>
            <a:srgbClr val="FFFFFF"/>
          </a:solidFill>
          <a:ln w="38100">
            <a:solidFill>
              <a:srgbClr val="2A6099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1839" tIns="51839" rIns="51839" bIns="51839">
            <a:spAutoFit/>
          </a:bodyPr>
          <a:lstStyle>
            <a:lvl1pPr>
              <a:defRPr spc="0"/>
            </a:lvl1pPr>
          </a:lstStyle>
          <a:p>
            <a:pPr/>
            <a:r>
              <a:t>Only scatter into a part of 4\pi</a:t>
            </a:r>
          </a:p>
        </p:txBody>
      </p:sp>
      <p:pic>
        <p:nvPicPr>
          <p:cNvPr id="424" name="image140.png" descr="image14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426581" y="1484555"/>
            <a:ext cx="4287474" cy="2501535"/>
          </a:xfrm>
          <a:prstGeom prst="rect">
            <a:avLst/>
          </a:prstGeom>
          <a:ln w="12700">
            <a:miter lim="400000"/>
          </a:ln>
        </p:spPr>
      </p:pic>
      <p:pic>
        <p:nvPicPr>
          <p:cNvPr id="425" name="image143.png" descr="image143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231372" y="2323651"/>
            <a:ext cx="5144105" cy="3001385"/>
          </a:xfrm>
          <a:prstGeom prst="rect">
            <a:avLst/>
          </a:prstGeom>
          <a:ln w="12700">
            <a:miter lim="400000"/>
          </a:ln>
        </p:spPr>
      </p:pic>
      <p:sp>
        <p:nvSpPr>
          <p:cNvPr id="426" name="TextShape 5"/>
          <p:cNvSpPr txBox="1"/>
          <p:nvPr/>
        </p:nvSpPr>
        <p:spPr>
          <a:xfrm>
            <a:off x="7326779" y="3033656"/>
            <a:ext cx="1355464" cy="2854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1764" tIns="31764" rIns="31764" bIns="31764">
            <a:spAutoFit/>
          </a:bodyPr>
          <a:lstStyle>
            <a:lvl1pPr>
              <a:defRPr spc="0"/>
            </a:lvl1pPr>
          </a:lstStyle>
          <a:p>
            <a:pPr/>
            <a:r>
              <a:t>d_phi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29" name="CustomShape 1"/>
          <p:cNvSpPr txBox="1"/>
          <p:nvPr/>
        </p:nvSpPr>
        <p:spPr>
          <a:xfrm>
            <a:off x="1615739" y="536569"/>
            <a:ext cx="5948387" cy="8511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pc="0" sz="3000"/>
            </a:lvl1pPr>
          </a:lstStyle>
          <a:p>
            <a:pPr/>
            <a:r>
              <a:t>Reflection files for Single_crystal and PowderN</a:t>
            </a:r>
          </a:p>
        </p:txBody>
      </p:sp>
      <p:grpSp>
        <p:nvGrpSpPr>
          <p:cNvPr id="432" name="CustomShape 3"/>
          <p:cNvGrpSpPr/>
          <p:nvPr/>
        </p:nvGrpSpPr>
        <p:grpSpPr>
          <a:xfrm>
            <a:off x="1882725" y="1518219"/>
            <a:ext cx="7175775" cy="5882315"/>
            <a:chOff x="0" y="0"/>
            <a:chExt cx="7175774" cy="5882314"/>
          </a:xfrm>
        </p:grpSpPr>
        <p:sp>
          <p:nvSpPr>
            <p:cNvPr id="430" name="Rectangle"/>
            <p:cNvSpPr/>
            <p:nvPr/>
          </p:nvSpPr>
          <p:spPr>
            <a:xfrm>
              <a:off x="-1" y="0"/>
              <a:ext cx="7175776" cy="588231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>
                <a:defRPr spc="0" sz="800"/>
              </a:pPr>
            </a:p>
          </p:txBody>
        </p:sp>
        <p:sp>
          <p:nvSpPr>
            <p:cNvPr id="431" name="# TITLE *Aluminum-Al-[FM3-M] Miller, H.P.jr.;DuMond, J.W.M.[1942] at 298 K…"/>
            <p:cNvSpPr txBox="1"/>
            <p:nvPr/>
          </p:nvSpPr>
          <p:spPr>
            <a:xfrm>
              <a:off x="-1" y="0"/>
              <a:ext cx="7175776" cy="48101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1764" tIns="31764" rIns="31764" bIns="31764" numCol="1" anchor="t">
              <a:spAutoFit/>
            </a:bodyPr>
            <a:lstStyle/>
            <a:p>
              <a:pPr>
                <a:lnSpc>
                  <a:spcPct val="10000"/>
                </a:lnSpc>
                <a:defRPr spc="0" sz="800">
                  <a:solidFill>
                    <a:srgbClr val="3F6797"/>
                  </a:solidFill>
                </a:defRPr>
              </a:pPr>
              <a:r>
                <a:t># TITLE *Aluminum-Al-[FM3-M] Miller, H.P.jr.;DuMond, J.W.M.[1942] at 298 K</a:t>
              </a:r>
            </a:p>
            <a:p>
              <a:pPr>
                <a:lnSpc>
                  <a:spcPct val="10000"/>
                </a:lnSpc>
                <a:defRPr spc="0" sz="800">
                  <a:solidFill>
                    <a:srgbClr val="3F6797"/>
                  </a:solidFill>
                </a:defRPr>
              </a:pPr>
              <a:r>
                <a:t># CELL 4.049320 4.049320 4.049320 90.000000 90.000000 90.000000</a:t>
              </a:r>
            </a:p>
            <a:p>
              <a:pPr>
                <a:lnSpc>
                  <a:spcPct val="10000"/>
                </a:lnSpc>
                <a:defRPr spc="0" sz="800">
                  <a:solidFill>
                    <a:srgbClr val="3F6797"/>
                  </a:solidFill>
                </a:defRPr>
              </a:pPr>
              <a:r>
                <a:t># SPCGRP F M 3 M   CUBIC STRUCTURE</a:t>
              </a:r>
            </a:p>
            <a:p>
              <a:pPr>
                <a:lnSpc>
                  <a:spcPct val="10000"/>
                </a:lnSpc>
                <a:defRPr spc="0" sz="800">
                  <a:solidFill>
                    <a:srgbClr val="3F6797"/>
                  </a:solidFill>
                </a:defRPr>
              </a:pPr>
              <a:r>
                <a:t># ATOM AL 1 0.000000 0.000000 0.000000</a:t>
              </a:r>
            </a:p>
            <a:p>
              <a:pPr>
                <a:lnSpc>
                  <a:spcPct val="10000"/>
                </a:lnSpc>
                <a:defRPr spc="0" sz="800">
                  <a:solidFill>
                    <a:srgbClr val="3F6797"/>
                  </a:solidFill>
                </a:defRPr>
              </a:pPr>
              <a:r>
                <a:t># SCATTERING FACTOR  COEFFICIENTS: AL     F= 0.345 CM-12</a:t>
              </a:r>
            </a:p>
            <a:p>
              <a:pPr>
                <a:lnSpc>
                  <a:spcPct val="10000"/>
                </a:lnSpc>
                <a:defRPr spc="0" sz="800">
                  <a:solidFill>
                    <a:srgbClr val="3F6797"/>
                  </a:solidFill>
                </a:defRPr>
              </a:pPr>
              <a:r>
                <a:t># Reference: Physical Review (1940) 57, 198-206</a:t>
              </a:r>
            </a:p>
            <a:p>
              <a:pPr>
                <a:lnSpc>
                  <a:spcPct val="10000"/>
                </a:lnSpc>
                <a:defRPr spc="0" sz="800">
                  <a:solidFill>
                    <a:srgbClr val="3F6797"/>
                  </a:solidFill>
                </a:defRPr>
              </a:pPr>
              <a:r>
                <a:t>#</a:t>
              </a:r>
            </a:p>
            <a:p>
              <a:pPr>
                <a:lnSpc>
                  <a:spcPct val="10000"/>
                </a:lnSpc>
                <a:defRPr spc="0" sz="800">
                  <a:solidFill>
                    <a:srgbClr val="3F6797"/>
                  </a:solidFill>
                </a:defRPr>
              </a:pPr>
              <a:r>
                <a:t># Physical parameters:</a:t>
              </a:r>
            </a:p>
            <a:p>
              <a:pPr>
                <a:lnSpc>
                  <a:spcPct val="10000"/>
                </a:lnSpc>
                <a:defRPr spc="0" sz="800">
                  <a:solidFill>
                    <a:srgbClr val="3F6797"/>
                  </a:solidFill>
                </a:defRPr>
              </a:pPr>
              <a:r>
                <a:t># sigma_coh 1.495   coherent scattering cross section (single atom) in [barn]</a:t>
              </a:r>
            </a:p>
            <a:p>
              <a:pPr>
                <a:lnSpc>
                  <a:spcPct val="10000"/>
                </a:lnSpc>
                <a:defRPr spc="0" sz="800">
                  <a:solidFill>
                    <a:srgbClr val="3F6797"/>
                  </a:solidFill>
                </a:defRPr>
              </a:pPr>
              <a:r>
                <a:t># sigma_inc 0.0082  incoherent scattering cross section (single atom)in [barn]</a:t>
              </a:r>
            </a:p>
            <a:p>
              <a:pPr>
                <a:lnSpc>
                  <a:spcPct val="10000"/>
                </a:lnSpc>
                <a:defRPr spc="0" sz="800">
                  <a:solidFill>
                    <a:srgbClr val="3F6797"/>
                  </a:solidFill>
                </a:defRPr>
              </a:pPr>
              <a:r>
                <a:t># sigma_abs 0.231   absorption scattering cross section (single atom) in [barn]</a:t>
              </a:r>
            </a:p>
            <a:p>
              <a:pPr>
                <a:lnSpc>
                  <a:spcPct val="10000"/>
                </a:lnSpc>
                <a:defRPr spc="0" sz="800">
                  <a:solidFill>
                    <a:srgbClr val="3F6797"/>
                  </a:solidFill>
                </a:defRPr>
              </a:pPr>
              <a:r>
                <a:t># density   2.70    in [g/cm^3]</a:t>
              </a:r>
            </a:p>
            <a:p>
              <a:pPr>
                <a:lnSpc>
                  <a:spcPct val="10000"/>
                </a:lnSpc>
                <a:defRPr spc="0" sz="800">
                  <a:solidFill>
                    <a:srgbClr val="3F6797"/>
                  </a:solidFill>
                </a:defRPr>
              </a:pPr>
              <a:r>
                <a:t># weight    26.98   in [g/mol] (single atom)</a:t>
              </a:r>
            </a:p>
            <a:p>
              <a:pPr>
                <a:lnSpc>
                  <a:spcPct val="10000"/>
                </a:lnSpc>
                <a:defRPr spc="0" sz="800">
                  <a:solidFill>
                    <a:srgbClr val="3F6797"/>
                  </a:solidFill>
                </a:defRPr>
              </a:pPr>
              <a:r>
                <a:t># multiplicity 4    in [atoms/unit cell]</a:t>
              </a:r>
            </a:p>
            <a:p>
              <a:pPr>
                <a:lnSpc>
                  <a:spcPct val="10000"/>
                </a:lnSpc>
                <a:defRPr spc="0" sz="800">
                  <a:solidFill>
                    <a:srgbClr val="3F6797"/>
                  </a:solidFill>
                </a:defRPr>
              </a:pPr>
              <a:r>
                <a:t># Vc        66.4    volume of unit cell in [A^3]</a:t>
              </a:r>
            </a:p>
            <a:p>
              <a:pPr>
                <a:lnSpc>
                  <a:spcPct val="10000"/>
                </a:lnSpc>
                <a:defRPr spc="0" sz="800">
                  <a:solidFill>
                    <a:srgbClr val="3F6797"/>
                  </a:solidFill>
                </a:defRPr>
              </a:pPr>
              <a:r>
                <a:t># v_sound   5100    in [m/s]</a:t>
              </a:r>
            </a:p>
            <a:p>
              <a:pPr>
                <a:lnSpc>
                  <a:spcPct val="10000"/>
                </a:lnSpc>
                <a:defRPr spc="0" sz="800">
                  <a:solidFill>
                    <a:srgbClr val="3F6797"/>
                  </a:solidFill>
                </a:defRPr>
              </a:pPr>
              <a:r>
                <a:t># v_sound_l 6420    velocity of longitudinal sound in [m/s]</a:t>
              </a:r>
            </a:p>
            <a:p>
              <a:pPr>
                <a:lnSpc>
                  <a:spcPct val="10000"/>
                </a:lnSpc>
                <a:defRPr spc="0" sz="800">
                  <a:solidFill>
                    <a:srgbClr val="3F6797"/>
                  </a:solidFill>
                </a:defRPr>
              </a:pPr>
              <a:r>
                <a:t># v_sound_t 3040    velocity of transversal sound in [m/s]</a:t>
              </a:r>
            </a:p>
            <a:p>
              <a:pPr>
                <a:lnSpc>
                  <a:spcPct val="10000"/>
                </a:lnSpc>
                <a:defRPr spc="0" sz="800">
                  <a:solidFill>
                    <a:srgbClr val="3F6797"/>
                  </a:solidFill>
                </a:defRPr>
              </a:pPr>
              <a:r>
                <a:t># T_m       933.5   melting temperature in [K]</a:t>
              </a:r>
            </a:p>
            <a:p>
              <a:pPr>
                <a:lnSpc>
                  <a:spcPct val="10000"/>
                </a:lnSpc>
                <a:defRPr spc="0" sz="800">
                  <a:solidFill>
                    <a:srgbClr val="3F6797"/>
                  </a:solidFill>
                </a:defRPr>
              </a:pPr>
              <a:r>
                <a:t># T_b       2792.2  boiling temperature in [K]</a:t>
              </a:r>
            </a:p>
            <a:p>
              <a:pPr>
                <a:lnSpc>
                  <a:spcPct val="10000"/>
                </a:lnSpc>
                <a:defRPr spc="0" sz="800">
                  <a:solidFill>
                    <a:srgbClr val="3F6797"/>
                  </a:solidFill>
                </a:defRPr>
              </a:pPr>
              <a:r>
                <a:t># At_number 13      atomic number Z</a:t>
              </a:r>
            </a:p>
            <a:p>
              <a:pPr>
                <a:lnSpc>
                  <a:spcPct val="10000"/>
                </a:lnSpc>
                <a:defRPr spc="0" sz="800">
                  <a:solidFill>
                    <a:srgbClr val="3F6797"/>
                  </a:solidFill>
                </a:defRPr>
              </a:pPr>
              <a:r>
                <a:t># lattice_a 4.04932 lattice parameter a in [Angs]</a:t>
              </a:r>
            </a:p>
            <a:p>
              <a:pPr>
                <a:lnSpc>
                  <a:spcPct val="10000"/>
                </a:lnSpc>
                <a:defRPr spc="0" sz="800">
                  <a:solidFill>
                    <a:srgbClr val="3F6797"/>
                  </a:solidFill>
                </a:defRPr>
              </a:pPr>
              <a:r>
                <a:t>#</a:t>
              </a:r>
            </a:p>
            <a:p>
              <a:pPr>
                <a:lnSpc>
                  <a:spcPct val="10000"/>
                </a:lnSpc>
                <a:defRPr spc="0" sz="800">
                  <a:solidFill>
                    <a:srgbClr val="3F6797"/>
                  </a:solidFill>
                </a:defRPr>
              </a:pPr>
              <a:r>
                <a:t># Format parameters: Crystallographica format</a:t>
              </a:r>
            </a:p>
            <a:p>
              <a:pPr>
                <a:lnSpc>
                  <a:spcPct val="10000"/>
                </a:lnSpc>
                <a:defRPr spc="0" sz="800">
                  <a:solidFill>
                    <a:srgbClr val="3F6797"/>
                  </a:solidFill>
                </a:defRPr>
              </a:pPr>
              <a:r>
                <a:t># column_j  4 multiplicity 'j'</a:t>
              </a:r>
            </a:p>
            <a:p>
              <a:pPr>
                <a:lnSpc>
                  <a:spcPct val="10000"/>
                </a:lnSpc>
                <a:defRPr spc="0" sz="800">
                  <a:solidFill>
                    <a:srgbClr val="3F6797"/>
                  </a:solidFill>
                </a:defRPr>
              </a:pPr>
              <a:r>
                <a:t># column_d  5 d-spacing 'd' in [Angs]</a:t>
              </a:r>
            </a:p>
            <a:p>
              <a:pPr>
                <a:lnSpc>
                  <a:spcPct val="10000"/>
                </a:lnSpc>
                <a:defRPr spc="0" sz="800">
                  <a:solidFill>
                    <a:srgbClr val="3F6797"/>
                  </a:solidFill>
                </a:defRPr>
              </a:pPr>
              <a:r>
                <a:t># column_F2 7 norm of scattering factor |F|^2 in [fm^2]</a:t>
              </a:r>
            </a:p>
            <a:p>
              <a:pPr>
                <a:lnSpc>
                  <a:spcPct val="10000"/>
                </a:lnSpc>
                <a:defRPr spc="0" sz="800">
                  <a:solidFill>
                    <a:srgbClr val="3F6797"/>
                  </a:solidFill>
                </a:defRPr>
              </a:pPr>
              <a:r>
                <a:t># column_h  1</a:t>
              </a:r>
            </a:p>
            <a:p>
              <a:pPr>
                <a:lnSpc>
                  <a:spcPct val="10000"/>
                </a:lnSpc>
                <a:defRPr spc="0" sz="800">
                  <a:solidFill>
                    <a:srgbClr val="3F6797"/>
                  </a:solidFill>
                </a:defRPr>
              </a:pPr>
              <a:r>
                <a:t># column_k  2</a:t>
              </a:r>
            </a:p>
            <a:p>
              <a:pPr>
                <a:lnSpc>
                  <a:spcPct val="10000"/>
                </a:lnSpc>
                <a:defRPr spc="0" sz="800">
                  <a:solidFill>
                    <a:srgbClr val="3F6797"/>
                  </a:solidFill>
                </a:defRPr>
              </a:pPr>
              <a:r>
                <a:t># column_l  3</a:t>
              </a:r>
            </a:p>
            <a:p>
              <a:pPr>
                <a:lnSpc>
                  <a:spcPct val="10000"/>
                </a:lnSpc>
                <a:defRPr spc="0" sz="800">
                  <a:solidFill>
                    <a:srgbClr val="3F6797"/>
                  </a:solidFill>
                </a:defRPr>
              </a:pPr>
              <a:r>
                <a:t>#</a:t>
              </a:r>
            </a:p>
            <a:p>
              <a:pPr>
                <a:lnSpc>
                  <a:spcPct val="10000"/>
                </a:lnSpc>
                <a:defRPr spc="0" sz="800">
                  <a:solidFill>
                    <a:srgbClr val="3F6797"/>
                  </a:solidFill>
                </a:defRPr>
              </a:pPr>
              <a:r>
                <a:t># h   k   l Mult. d-space 2Theta   F-squared</a:t>
              </a:r>
            </a:p>
            <a:p>
              <a:pPr>
                <a:lnSpc>
                  <a:spcPct val="10000"/>
                </a:lnSpc>
                <a:defRPr spc="0" sz="800">
                  <a:solidFill>
                    <a:srgbClr val="9A403E"/>
                  </a:solidFill>
                </a:defRPr>
              </a:pPr>
              <a:r>
                <a:t>-1 -1 -1 8 2.338 24.6973 21.3</a:t>
              </a:r>
            </a:p>
            <a:p>
              <a:pPr>
                <a:lnSpc>
                  <a:spcPct val="10000"/>
                </a:lnSpc>
                <a:defRPr spc="0" sz="800">
                  <a:solidFill>
                    <a:srgbClr val="9A403E"/>
                  </a:solidFill>
                </a:defRPr>
              </a:pPr>
              <a:r>
                <a:t>-1 -1 1 8 2.338 24.6973 21.3</a:t>
              </a:r>
            </a:p>
            <a:p>
              <a:pPr>
                <a:lnSpc>
                  <a:spcPct val="10000"/>
                </a:lnSpc>
                <a:defRPr spc="0" sz="800">
                  <a:solidFill>
                    <a:srgbClr val="9A403E"/>
                  </a:solidFill>
                </a:defRPr>
              </a:pPr>
              <a:r>
                <a:t>…</a:t>
              </a:r>
            </a:p>
          </p:txBody>
        </p:sp>
      </p:grpSp>
      <p:sp>
        <p:nvSpPr>
          <p:cNvPr id="433" name="CustomShape 4"/>
          <p:cNvSpPr txBox="1"/>
          <p:nvPr/>
        </p:nvSpPr>
        <p:spPr>
          <a:xfrm>
            <a:off x="7216748" y="2490561"/>
            <a:ext cx="3167069" cy="27357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defRPr spc="0" sz="1800"/>
            </a:pPr>
            <a:r>
              <a:t>Lau datafiles</a:t>
            </a:r>
          </a:p>
          <a:p>
            <a:pPr>
              <a:defRPr spc="0" sz="1800">
                <a:solidFill>
                  <a:srgbClr val="3F6797"/>
                </a:solidFill>
              </a:defRPr>
            </a:pPr>
            <a:r>
              <a:t>header</a:t>
            </a:r>
          </a:p>
          <a:p>
            <a:pPr>
              <a:defRPr spc="0" sz="1800"/>
            </a:pPr>
            <a:r>
              <a:t>+</a:t>
            </a:r>
          </a:p>
          <a:p>
            <a:pPr>
              <a:defRPr spc="0" sz="1800">
                <a:solidFill>
                  <a:srgbClr val="9A403E"/>
                </a:solidFill>
              </a:defRPr>
            </a:pPr>
            <a:r>
              <a:t>reflection list</a:t>
            </a:r>
          </a:p>
          <a:p>
            <a:pPr>
              <a:defRPr spc="0" sz="1800"/>
            </a:pPr>
          </a:p>
          <a:p>
            <a:pPr>
              <a:defRPr spc="0" sz="1800"/>
            </a:pPr>
            <a:r>
              <a:t>Can be used with Single_crystal, PowderN, Isotropic_Sqw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36" name="CustomShape 1"/>
          <p:cNvSpPr txBox="1"/>
          <p:nvPr/>
        </p:nvSpPr>
        <p:spPr>
          <a:xfrm>
            <a:off x="1615739" y="536569"/>
            <a:ext cx="5948387" cy="4193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pc="0" sz="3000"/>
            </a:lvl1pPr>
          </a:lstStyle>
          <a:p>
            <a:pPr/>
            <a:r>
              <a:t>Input for the PowderN</a:t>
            </a:r>
          </a:p>
        </p:txBody>
      </p:sp>
      <p:grpSp>
        <p:nvGrpSpPr>
          <p:cNvPr id="439" name="CustomShape 3"/>
          <p:cNvGrpSpPr/>
          <p:nvPr/>
        </p:nvGrpSpPr>
        <p:grpSpPr>
          <a:xfrm>
            <a:off x="1693358" y="1186729"/>
            <a:ext cx="8985347" cy="5401017"/>
            <a:chOff x="378112" y="-830364"/>
            <a:chExt cx="8985346" cy="5401016"/>
          </a:xfrm>
        </p:grpSpPr>
        <p:sp>
          <p:nvSpPr>
            <p:cNvPr id="437" name="Rectangle"/>
            <p:cNvSpPr/>
            <p:nvPr/>
          </p:nvSpPr>
          <p:spPr>
            <a:xfrm>
              <a:off x="378112" y="-830365"/>
              <a:ext cx="8985347" cy="540101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>
                <a:lnSpc>
                  <a:spcPct val="10000"/>
                </a:lnSpc>
                <a:defRPr spc="0" sz="700"/>
              </a:pPr>
            </a:p>
          </p:txBody>
        </p:sp>
        <p:sp>
          <p:nvSpPr>
            <p:cNvPr id="438" name="# TITLE *Corundum-Al2O3-[R3-CH] Graafsma, H.;Souhassou, M.;Harkem[1998] [corundum saphire:blue, ruby:red]…"/>
            <p:cNvSpPr txBox="1"/>
            <p:nvPr/>
          </p:nvSpPr>
          <p:spPr>
            <a:xfrm>
              <a:off x="378112" y="-830365"/>
              <a:ext cx="8985347" cy="46860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1764" tIns="31764" rIns="31764" bIns="31764" numCol="1" anchor="t">
              <a:spAutoFit/>
            </a:bodyPr>
            <a:lstStyle/>
            <a:p>
              <a:pPr>
                <a:lnSpc>
                  <a:spcPct val="10000"/>
                </a:lnSpc>
                <a:defRPr spc="0" sz="700">
                  <a:solidFill>
                    <a:srgbClr val="3F6797"/>
                  </a:solidFill>
                </a:defRPr>
              </a:pPr>
              <a:r>
                <a:t># TITLE *Corundum-Al2O3-[R3-CH] Graafsma, H.;Souhassou, M.;Harkem[1998] [corundum saphire:blue, ruby:red]</a:t>
              </a:r>
            </a:p>
            <a:p>
              <a:pPr>
                <a:lnSpc>
                  <a:spcPct val="10000"/>
                </a:lnSpc>
                <a:defRPr spc="0" sz="700">
                  <a:solidFill>
                    <a:srgbClr val="3F6797"/>
                  </a:solidFill>
                </a:defRPr>
              </a:pPr>
              <a:r>
                <a:t># CELL 4.757000 4.757000 12.987700 90.000000 90.000000 120.000000</a:t>
              </a:r>
            </a:p>
            <a:p>
              <a:pPr>
                <a:lnSpc>
                  <a:spcPct val="10000"/>
                </a:lnSpc>
                <a:defRPr spc="0" sz="700">
                  <a:solidFill>
                    <a:srgbClr val="3F6797"/>
                  </a:solidFill>
                </a:defRPr>
              </a:pPr>
              <a:r>
                <a:t># SPCGRP R -3 C   TRIGONAL STRUCTURE</a:t>
              </a:r>
            </a:p>
            <a:p>
              <a:pPr>
                <a:lnSpc>
                  <a:spcPct val="10000"/>
                </a:lnSpc>
                <a:defRPr spc="0" sz="700">
                  <a:solidFill>
                    <a:srgbClr val="3F6797"/>
                  </a:solidFill>
                </a:defRPr>
              </a:pPr>
              <a:r>
                <a:t># ATOM AL 1 0.000000 0.000000 0.352110</a:t>
              </a:r>
            </a:p>
            <a:p>
              <a:pPr>
                <a:lnSpc>
                  <a:spcPct val="10000"/>
                </a:lnSpc>
                <a:defRPr spc="0" sz="700">
                  <a:solidFill>
                    <a:srgbClr val="3F6797"/>
                  </a:solidFill>
                </a:defRPr>
              </a:pPr>
              <a:r>
                <a:t># ATOM O  1 0.306260 0.306260 0.250000</a:t>
              </a:r>
            </a:p>
            <a:p>
              <a:pPr>
                <a:lnSpc>
                  <a:spcPct val="10000"/>
                </a:lnSpc>
                <a:defRPr spc="0" sz="700">
                  <a:solidFill>
                    <a:srgbClr val="3F6797"/>
                  </a:solidFill>
                </a:defRPr>
              </a:pPr>
              <a:r>
                <a:t># SCATTERING FACTOR  COEFFICIENTS: AL     F= 0.345 CM-12 ; O      F= 0.581 CM-12</a:t>
              </a:r>
            </a:p>
            <a:p>
              <a:pPr>
                <a:lnSpc>
                  <a:spcPct val="10000"/>
                </a:lnSpc>
                <a:defRPr spc="0" sz="700">
                  <a:solidFill>
                    <a:srgbClr val="3F6797"/>
                  </a:solidFill>
                </a:defRPr>
              </a:pPr>
              <a:r>
                <a:t># Reference: Acta Crystallographica B (1998) 54, 193-195</a:t>
              </a:r>
            </a:p>
            <a:p>
              <a:pPr>
                <a:lnSpc>
                  <a:spcPct val="10000"/>
                </a:lnSpc>
                <a:defRPr spc="0" sz="700">
                  <a:solidFill>
                    <a:srgbClr val="3F6797"/>
                  </a:solidFill>
                </a:defRPr>
              </a:pPr>
              <a:r>
                <a:t>#</a:t>
              </a:r>
            </a:p>
            <a:p>
              <a:pPr>
                <a:lnSpc>
                  <a:spcPct val="10000"/>
                </a:lnSpc>
                <a:defRPr spc="0" sz="700">
                  <a:solidFill>
                    <a:srgbClr val="3F6797"/>
                  </a:solidFill>
                </a:defRPr>
              </a:pPr>
              <a:r>
                <a:t># Physical parameters:</a:t>
              </a:r>
            </a:p>
            <a:p>
              <a:pPr>
                <a:lnSpc>
                  <a:spcPct val="10000"/>
                </a:lnSpc>
                <a:defRPr spc="0" sz="700">
                  <a:solidFill>
                    <a:srgbClr val="3F6797"/>
                  </a:solidFill>
                </a:defRPr>
              </a:pPr>
              <a:r>
                <a:t># sigma_coh 15.683  coherent scattering cross section for Al2O3 in [barn]</a:t>
              </a:r>
            </a:p>
            <a:p>
              <a:pPr>
                <a:lnSpc>
                  <a:spcPct val="10000"/>
                </a:lnSpc>
                <a:defRPr spc="0" sz="700">
                  <a:solidFill>
                    <a:srgbClr val="3F6797"/>
                  </a:solidFill>
                </a:defRPr>
              </a:pPr>
              <a:r>
                <a:t># sigma_inc 0.0188  incoherent scattering cross section for Al2O3 in [barn]</a:t>
              </a:r>
            </a:p>
            <a:p>
              <a:pPr>
                <a:lnSpc>
                  <a:spcPct val="10000"/>
                </a:lnSpc>
                <a:defRPr spc="0" sz="700">
                  <a:solidFill>
                    <a:srgbClr val="3F6797"/>
                  </a:solidFill>
                </a:defRPr>
              </a:pPr>
              <a:r>
                <a:t># sigma_abs 0.4625  absorption scattering cross section for Al2O3 in [barn]</a:t>
              </a:r>
            </a:p>
            <a:p>
              <a:pPr>
                <a:lnSpc>
                  <a:spcPct val="10000"/>
                </a:lnSpc>
                <a:defRPr spc="0" sz="700">
                  <a:solidFill>
                    <a:srgbClr val="3F6797"/>
                  </a:solidFill>
                </a:defRPr>
              </a:pPr>
              <a:r>
                <a:t># density   4.05    in [g/cm^3]</a:t>
              </a:r>
            </a:p>
            <a:p>
              <a:pPr>
                <a:lnSpc>
                  <a:spcPct val="10000"/>
                </a:lnSpc>
                <a:defRPr spc="0" sz="700">
                  <a:solidFill>
                    <a:srgbClr val="3F6797"/>
                  </a:solidFill>
                </a:defRPr>
              </a:pPr>
              <a:r>
                <a:t># weight    101.96  in [g/mol] for Al2O3</a:t>
              </a:r>
            </a:p>
            <a:p>
              <a:pPr>
                <a:lnSpc>
                  <a:spcPct val="10000"/>
                </a:lnSpc>
                <a:defRPr spc="0" sz="700">
                  <a:solidFill>
                    <a:srgbClr val="3F6797"/>
                  </a:solidFill>
                </a:defRPr>
              </a:pPr>
              <a:r>
                <a:t># multiplicity 6    in [Al2O3/unit cell]</a:t>
              </a:r>
            </a:p>
            <a:p>
              <a:pPr>
                <a:lnSpc>
                  <a:spcPct val="10000"/>
                </a:lnSpc>
                <a:defRPr spc="0" sz="700">
                  <a:solidFill>
                    <a:srgbClr val="3F6797"/>
                  </a:solidFill>
                </a:defRPr>
              </a:pPr>
              <a:r>
                <a:t># Vc        254.52  volume of unit cell in [A^3]</a:t>
              </a:r>
            </a:p>
            <a:p>
              <a:pPr>
                <a:lnSpc>
                  <a:spcPct val="10000"/>
                </a:lnSpc>
                <a:defRPr spc="0" sz="700">
                  <a:solidFill>
                    <a:srgbClr val="3F6797"/>
                  </a:solidFill>
                </a:defRPr>
              </a:pPr>
              <a:r>
                <a:t># T_m       2273    melting temperature in [K]</a:t>
              </a:r>
            </a:p>
            <a:p>
              <a:pPr>
                <a:lnSpc>
                  <a:spcPct val="10000"/>
                </a:lnSpc>
                <a:defRPr spc="0" sz="700">
                  <a:solidFill>
                    <a:srgbClr val="3F6797"/>
                  </a:solidFill>
                </a:defRPr>
              </a:pPr>
              <a:r>
                <a:t># T_b       3773    boiling temperature in [K]</a:t>
              </a:r>
            </a:p>
            <a:p>
              <a:pPr>
                <a:lnSpc>
                  <a:spcPct val="10000"/>
                </a:lnSpc>
                <a:defRPr spc="0" sz="700">
                  <a:solidFill>
                    <a:srgbClr val="3F6797"/>
                  </a:solidFill>
                </a:defRPr>
              </a:pPr>
              <a:r>
                <a:t># lattice_a 4.757   lattice parameter a in [Angs]</a:t>
              </a:r>
            </a:p>
            <a:p>
              <a:pPr>
                <a:lnSpc>
                  <a:spcPct val="10000"/>
                </a:lnSpc>
                <a:defRPr spc="0" sz="700">
                  <a:solidFill>
                    <a:srgbClr val="3F6797"/>
                  </a:solidFill>
                </a:defRPr>
              </a:pPr>
              <a:r>
                <a:t># lattice_c 12.9877 lattice parameter c in [Angs]</a:t>
              </a:r>
            </a:p>
            <a:p>
              <a:pPr>
                <a:lnSpc>
                  <a:spcPct val="10000"/>
                </a:lnSpc>
                <a:defRPr spc="0" sz="700">
                  <a:solidFill>
                    <a:srgbClr val="3F6797"/>
                  </a:solidFill>
                </a:defRPr>
              </a:pPr>
              <a:r>
                <a:t># lattice_cc 120    lattice angle gamma in [deg]</a:t>
              </a:r>
            </a:p>
            <a:p>
              <a:pPr>
                <a:lnSpc>
                  <a:spcPct val="10000"/>
                </a:lnSpc>
                <a:defRPr spc="0" sz="700">
                  <a:solidFill>
                    <a:srgbClr val="3F6797"/>
                  </a:solidFill>
                </a:defRPr>
              </a:pPr>
              <a:r>
                <a:t>#</a:t>
              </a:r>
            </a:p>
            <a:p>
              <a:pPr>
                <a:lnSpc>
                  <a:spcPct val="10000"/>
                </a:lnSpc>
                <a:defRPr spc="0" sz="700">
                  <a:solidFill>
                    <a:srgbClr val="3F6797"/>
                  </a:solidFill>
                </a:defRPr>
              </a:pPr>
              <a:r>
                <a:t># Format parameters: Lazy format &lt;http://icsd.ill.fr&gt;</a:t>
              </a:r>
            </a:p>
            <a:p>
              <a:pPr>
                <a:lnSpc>
                  <a:spcPct val="10000"/>
                </a:lnSpc>
                <a:defRPr spc="0" sz="700">
                  <a:solidFill>
                    <a:srgbClr val="3F6797"/>
                  </a:solidFill>
                </a:defRPr>
              </a:pPr>
              <a:r>
                <a:t># column_j 17 multiplicity 'j'</a:t>
              </a:r>
            </a:p>
            <a:p>
              <a:pPr>
                <a:lnSpc>
                  <a:spcPct val="10000"/>
                </a:lnSpc>
                <a:defRPr spc="0" sz="700">
                  <a:solidFill>
                    <a:srgbClr val="3F6797"/>
                  </a:solidFill>
                </a:defRPr>
              </a:pPr>
              <a:r>
                <a:t># column_d 6  d-spacing 'd' in [Angs]</a:t>
              </a:r>
            </a:p>
            <a:p>
              <a:pPr>
                <a:lnSpc>
                  <a:spcPct val="10000"/>
                </a:lnSpc>
                <a:defRPr spc="0" sz="700">
                  <a:solidFill>
                    <a:srgbClr val="3F6797"/>
                  </a:solidFill>
                </a:defRPr>
              </a:pPr>
              <a:r>
                <a:t># column_F 13 norm of scattering factor |F| in [barn]</a:t>
              </a:r>
            </a:p>
            <a:p>
              <a:pPr>
                <a:lnSpc>
                  <a:spcPct val="10000"/>
                </a:lnSpc>
                <a:defRPr spc="0" sz="700">
                  <a:solidFill>
                    <a:srgbClr val="3F6797"/>
                  </a:solidFill>
                </a:defRPr>
              </a:pPr>
              <a:r>
                <a:t># column_h 1</a:t>
              </a:r>
            </a:p>
            <a:p>
              <a:pPr>
                <a:lnSpc>
                  <a:spcPct val="10000"/>
                </a:lnSpc>
                <a:defRPr spc="0" sz="700">
                  <a:solidFill>
                    <a:srgbClr val="3F6797"/>
                  </a:solidFill>
                </a:defRPr>
              </a:pPr>
              <a:r>
                <a:t># column_k 2</a:t>
              </a:r>
            </a:p>
            <a:p>
              <a:pPr>
                <a:lnSpc>
                  <a:spcPct val="10000"/>
                </a:lnSpc>
                <a:defRPr spc="0" sz="700">
                  <a:solidFill>
                    <a:srgbClr val="3F6797"/>
                  </a:solidFill>
                </a:defRPr>
              </a:pPr>
              <a:r>
                <a:t># column_l 3</a:t>
              </a:r>
            </a:p>
            <a:p>
              <a:pPr>
                <a:lnSpc>
                  <a:spcPct val="10000"/>
                </a:lnSpc>
                <a:defRPr spc="0" sz="700">
                  <a:solidFill>
                    <a:srgbClr val="3F6797"/>
                  </a:solidFill>
                </a:defRPr>
              </a:pPr>
              <a:r>
                <a:t>#</a:t>
              </a:r>
            </a:p>
            <a:p>
              <a:pPr>
                <a:lnSpc>
                  <a:spcPct val="10000"/>
                </a:lnSpc>
                <a:defRPr spc="0" sz="700">
                  <a:solidFill>
                    <a:srgbClr val="9A403E"/>
                  </a:solidFill>
                </a:defRPr>
              </a:pPr>
              <a:r>
                <a:t># H  K   L  THETA  2THETA D VALUE  1/D**2 SIN2*1000  H  K   L INTENSITY 	/F(HKL)/       A(HKL)	   B(HKL) PHA.ANG. MULT   LPG</a:t>
              </a:r>
            </a:p>
            <a:p>
              <a:pPr>
                <a:lnSpc>
                  <a:spcPct val="10000"/>
                </a:lnSpc>
                <a:defRPr spc="0" sz="700">
                  <a:solidFill>
                    <a:srgbClr val="9A403E"/>
                  </a:solidFill>
                </a:defRPr>
              </a:pPr>
              <a:r>
                <a:t>  1  0   1   6.35  12.71   4.5175  0.0490    12.25   1  0   1	  367.0 	     4.1	-4.08	      0.00  180.00  6  82.14</a:t>
              </a:r>
            </a:p>
            <a:p>
              <a:pPr>
                <a:lnSpc>
                  <a:spcPct val="10000"/>
                </a:lnSpc>
                <a:defRPr spc="0" sz="700">
                  <a:solidFill>
                    <a:srgbClr val="9A403E"/>
                  </a:solidFill>
                </a:defRPr>
              </a:pPr>
              <a:r>
                <a:t>  0  0   3   7.10  14.20   4.0467  0.0611    15.27   0  0   3	  110.0 	     4.3	 4.32	      0.00    0.00  2  66.01</a:t>
              </a:r>
            </a:p>
            <a:p>
              <a:pPr>
                <a:lnSpc>
                  <a:spcPct val="10000"/>
                </a:lnSpc>
                <a:defRPr spc="0" sz="700">
                  <a:solidFill>
                    <a:srgbClr val="9A403E"/>
                  </a:solidFill>
                </a:defRPr>
              </a:pPr>
              <a:r>
                <a:t>  0  1   2   7.57  15.13   3.7972  0.0694    17.34   0  1   2	   10.9 	     0.8	 0.84	      0.00    0.00  6  58.18</a:t>
              </a:r>
            </a:p>
            <a:p>
              <a:pPr>
                <a:lnSpc>
                  <a:spcPct val="10000"/>
                </a:lnSpc>
                <a:defRPr spc="0" sz="700">
                  <a:solidFill>
                    <a:srgbClr val="9A403E"/>
                  </a:solidFill>
                </a:defRPr>
              </a:pPr>
              <a:r>
                <a:t>…</a:t>
              </a:r>
            </a:p>
          </p:txBody>
        </p:sp>
      </p:grpSp>
      <p:sp>
        <p:nvSpPr>
          <p:cNvPr id="440" name="CustomShape 4"/>
          <p:cNvSpPr txBox="1"/>
          <p:nvPr/>
        </p:nvSpPr>
        <p:spPr>
          <a:xfrm>
            <a:off x="7118925" y="1785328"/>
            <a:ext cx="3167069" cy="2469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defRPr spc="0" sz="1800"/>
            </a:pPr>
            <a:r>
              <a:t>Laz + Lau datafiles</a:t>
            </a:r>
          </a:p>
          <a:p>
            <a:pPr>
              <a:defRPr spc="0" sz="1800">
                <a:solidFill>
                  <a:srgbClr val="3F6797"/>
                </a:solidFill>
              </a:defRPr>
            </a:pPr>
            <a:r>
              <a:t>header</a:t>
            </a:r>
          </a:p>
          <a:p>
            <a:pPr>
              <a:defRPr spc="0" sz="1800"/>
            </a:pPr>
            <a:r>
              <a:t>+</a:t>
            </a:r>
          </a:p>
          <a:p>
            <a:pPr>
              <a:defRPr spc="0" sz="1800">
                <a:solidFill>
                  <a:srgbClr val="9A403E"/>
                </a:solidFill>
              </a:defRPr>
            </a:pPr>
            <a:r>
              <a:t>reflection list</a:t>
            </a:r>
          </a:p>
          <a:p>
            <a:pPr>
              <a:defRPr spc="0" sz="1800"/>
            </a:pPr>
          </a:p>
          <a:p>
            <a:pPr>
              <a:defRPr spc="0" sz="1800"/>
            </a:pPr>
            <a:r>
              <a:t>Can be used with PowderN, Isotropic_Sqw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43" name="TextShape 1"/>
          <p:cNvSpPr txBox="1"/>
          <p:nvPr/>
        </p:nvSpPr>
        <p:spPr>
          <a:xfrm>
            <a:off x="1660223" y="813716"/>
            <a:ext cx="8239765" cy="41933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pc="0" sz="3000"/>
            </a:lvl1pPr>
          </a:lstStyle>
          <a:p>
            <a:pPr/>
            <a:r>
              <a:t>What’s already there?</a:t>
            </a:r>
          </a:p>
        </p:txBody>
      </p:sp>
      <p:sp>
        <p:nvSpPr>
          <p:cNvPr id="444" name="TextShape 4"/>
          <p:cNvSpPr txBox="1"/>
          <p:nvPr/>
        </p:nvSpPr>
        <p:spPr>
          <a:xfrm>
            <a:off x="1711287" y="1240093"/>
            <a:ext cx="2452745" cy="2854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1764" tIns="31764" rIns="31764" bIns="31764">
            <a:spAutoFit/>
          </a:bodyPr>
          <a:lstStyle>
            <a:lvl1pPr>
              <a:defRPr spc="0" u="sng"/>
            </a:lvl1pPr>
          </a:lstStyle>
          <a:p>
            <a:pPr/>
            <a:r>
              <a:t>Single Crystals</a:t>
            </a:r>
          </a:p>
        </p:txBody>
      </p:sp>
      <p:sp>
        <p:nvSpPr>
          <p:cNvPr id="445" name="TextShape 5"/>
          <p:cNvSpPr txBox="1"/>
          <p:nvPr/>
        </p:nvSpPr>
        <p:spPr>
          <a:xfrm>
            <a:off x="6136005" y="1240093"/>
            <a:ext cx="2452745" cy="2854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1764" tIns="31764" rIns="31764" bIns="31764">
            <a:spAutoFit/>
          </a:bodyPr>
          <a:lstStyle>
            <a:lvl1pPr>
              <a:defRPr spc="0" u="sng"/>
            </a:lvl1pPr>
          </a:lstStyle>
          <a:p>
            <a:pPr/>
            <a:r>
              <a:t>Powders</a:t>
            </a:r>
          </a:p>
        </p:txBody>
      </p:sp>
      <p:sp>
        <p:nvSpPr>
          <p:cNvPr id="446" name="Ag.laz…"/>
          <p:cNvSpPr txBox="1"/>
          <p:nvPr/>
        </p:nvSpPr>
        <p:spPr>
          <a:xfrm>
            <a:off x="7365574" y="757308"/>
            <a:ext cx="3497478" cy="60579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Ag.laz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Al.laz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Al2O3_sapphire.laz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Au.laz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B4C.laz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Ba.laz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Be.laz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BeO.laz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Bi.laz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C_diamond.laz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C_graphite.laz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Cd.laz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Cr.laz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Cs.laz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Cu.laz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Cu2MnAl.laz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Fe.laz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Fe_Gamma.laz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Ga.laz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Gd.laz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Ge.laz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H2O_ice_1h.laz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He4_hcp.laz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Hg.laz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I2.laz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K.laz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Li.laz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LiF.laz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Mo.laz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Na2Ca3Al2F14.laz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Nb.laz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Ni.laz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Pb.laz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Pd.laz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Pt.laz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Rb.laz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Se_alpha.laz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Se_beta.laz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Si.laz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SiO2_quartza.laz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SiO2_quartzb.laz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Sn_alpha.laz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Sn_beta.laz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Ti.laz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Tl.laz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UO2.laz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V.laz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Y2O3.laz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Y3Fe5O12_YIG.laz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Zn.laz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Zr.laz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duplex.laz</a:t>
            </a:r>
          </a:p>
        </p:txBody>
      </p:sp>
      <p:sp>
        <p:nvSpPr>
          <p:cNvPr id="447" name="Al.lau…"/>
          <p:cNvSpPr txBox="1"/>
          <p:nvPr/>
        </p:nvSpPr>
        <p:spPr>
          <a:xfrm>
            <a:off x="1724522" y="1809637"/>
            <a:ext cx="3497479" cy="358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1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Al.lau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1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Al2O3_sapphire.lau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1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B4C.lau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1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BCC_fake.lau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1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BeO.lau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1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C60.lau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1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C_diamond.lau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1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C_graphite.lau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1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CaF2.lau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1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Ge.lau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1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In.lau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1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PPase_D_P1.lau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1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Rubredoxin.lau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1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SiO2_cristobalite.lau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1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SiO2_quartza.lau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1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SiO2_quartzb.lau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1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TiO2_rutile.lau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1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YBaCuO.lau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1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adrenaline.lau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1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aspirin.lau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1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leucine.lau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50" name="CustomShape 1"/>
          <p:cNvSpPr txBox="1"/>
          <p:nvPr/>
        </p:nvSpPr>
        <p:spPr>
          <a:xfrm>
            <a:off x="1615739" y="536569"/>
            <a:ext cx="5948387" cy="4193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pc="0" sz="3000"/>
            </a:lvl1pPr>
          </a:lstStyle>
          <a:p>
            <a:pPr/>
            <a:r>
              <a:t>Where to get these files…</a:t>
            </a:r>
          </a:p>
        </p:txBody>
      </p:sp>
      <p:sp>
        <p:nvSpPr>
          <p:cNvPr id="451" name="CustomShape 2"/>
          <p:cNvSpPr txBox="1"/>
          <p:nvPr/>
        </p:nvSpPr>
        <p:spPr>
          <a:xfrm>
            <a:off x="1816894" y="1293838"/>
            <a:ext cx="8139389" cy="45996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151200" indent="-151200">
              <a:buClr>
                <a:srgbClr val="000000"/>
              </a:buClr>
              <a:buSzPct val="45000"/>
              <a:buFont typeface="Helvetica"/>
              <a:buChar char="l"/>
              <a:defRPr spc="0" sz="1900"/>
            </a:pPr>
            <a:r>
              <a:t>$MCSTAS/data - use mcdoc</a:t>
            </a:r>
          </a:p>
          <a:p>
            <a:pPr>
              <a:defRPr spc="0" sz="1900"/>
            </a:pPr>
          </a:p>
          <a:p>
            <a:pPr marL="151200" indent="-151200">
              <a:buClr>
                <a:srgbClr val="000000"/>
              </a:buClr>
              <a:buSzPct val="45000"/>
              <a:buFont typeface="Helvetica"/>
              <a:buChar char="l"/>
              <a:defRPr spc="0" sz="1900"/>
            </a:pPr>
            <a:r>
              <a:t>- Or make your own via</a:t>
            </a:r>
          </a:p>
          <a:p>
            <a:pPr lvl="1" marL="367199" indent="-151200">
              <a:buClr>
                <a:srgbClr val="000000"/>
              </a:buClr>
              <a:buSzPct val="45000"/>
              <a:buFont typeface="Helvetica"/>
              <a:buChar char="l"/>
              <a:defRPr spc="0" sz="1900"/>
            </a:pPr>
            <a:r>
              <a:t>Finding a CIF file for the given structure</a:t>
            </a:r>
          </a:p>
          <a:p>
            <a:pPr lvl="2" marL="583199" indent="-151199">
              <a:buClr>
                <a:srgbClr val="000000"/>
              </a:buClr>
              <a:buSzPct val="45000"/>
              <a:buFont typeface="Helvetica"/>
              <a:buChar char="l"/>
              <a:defRPr spc="0" sz="1900"/>
            </a:pPr>
            <a:r>
              <a:t>e.g. from </a:t>
            </a:r>
            <a:br/>
            <a:r>
              <a:t>ICSD </a:t>
            </a:r>
            <a:r>
              <a:rPr u="sng">
                <a:solidFill>
                  <a:schemeClr val="accent2"/>
                </a:solidFill>
                <a:uFill>
                  <a:solidFill>
                    <a:schemeClr val="accent2"/>
                  </a:solidFill>
                </a:uFill>
                <a:hlinkClick r:id="rId2" invalidUrl="" action="" tgtFrame="" tooltip="" history="1" highlightClick="0" endSnd="0"/>
              </a:rPr>
              <a:t>http://icsd.fiz-karlsruhe.de</a:t>
            </a:r>
            <a:r>
              <a:t> or </a:t>
            </a:r>
            <a:br/>
            <a:r>
              <a:t>COD &lt;</a:t>
            </a:r>
            <a:r>
              <a:rPr u="sng">
                <a:solidFill>
                  <a:schemeClr val="accent2"/>
                </a:solidFill>
                <a:uFill>
                  <a:solidFill>
                    <a:schemeClr val="accent2"/>
                  </a:solidFill>
                </a:uFill>
                <a:hlinkClick r:id="rId3" invalidUrl="" action="" tgtFrame="" tooltip="" history="1" highlightClick="0" endSnd="0"/>
              </a:rPr>
              <a:t>http://crystallography.net</a:t>
            </a:r>
            <a:r>
              <a:t>&gt;</a:t>
            </a:r>
            <a:br/>
          </a:p>
          <a:p>
            <a:pPr lvl="1" marL="367199" indent="-151200">
              <a:buClr>
                <a:srgbClr val="000000"/>
              </a:buClr>
              <a:buSzPct val="45000"/>
              <a:buFont typeface="Helvetica"/>
              <a:buChar char="l"/>
              <a:defRPr spc="0" sz="1900"/>
            </a:pPr>
            <a:r>
              <a:t>In the current McStas, PowderN, Single_crystal “understands” </a:t>
            </a:r>
            <a:br/>
            <a:r>
              <a:t>CIF input - applies </a:t>
            </a:r>
          </a:p>
          <a:p>
            <a:pPr lvl="2" marL="583199" indent="-151199">
              <a:buClr>
                <a:srgbClr val="000000"/>
              </a:buClr>
              <a:buSzPct val="45000"/>
              <a:buFont typeface="Helvetica"/>
              <a:buChar char="l"/>
              <a:defRPr spc="0" sz="1900"/>
            </a:pPr>
            <a:r>
              <a:t>cif2hkl behind the scenes</a:t>
            </a:r>
          </a:p>
          <a:p>
            <a:pPr lvl="2" marL="583199" indent="-151199">
              <a:buClr>
                <a:srgbClr val="000000"/>
              </a:buClr>
              <a:buSzPct val="45000"/>
              <a:buFont typeface="Helvetica"/>
              <a:buChar char="l"/>
              <a:defRPr spc="0" sz="1900"/>
            </a:pPr>
          </a:p>
          <a:p>
            <a:pPr lvl="2" marL="583199" indent="-151199">
              <a:buClr>
                <a:srgbClr val="000000"/>
              </a:buClr>
              <a:buSzPct val="45000"/>
              <a:buFont typeface="Helvetica"/>
              <a:buChar char="l"/>
              <a:defRPr spc="0" sz="1900"/>
            </a:pPr>
            <a:r>
              <a:t>cif2hkl is available in your  McStas installation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54" name="https://github.com/McStasMcXtrace/McCode/wiki/Generating-input-files-for-Single_crystal-and-PowderN"/>
          <p:cNvSpPr txBox="1"/>
          <p:nvPr/>
        </p:nvSpPr>
        <p:spPr>
          <a:xfrm>
            <a:off x="1924112" y="863961"/>
            <a:ext cx="9419928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rPr u="sng">
                <a:solidFill>
                  <a:schemeClr val="accent2"/>
                </a:solidFill>
                <a:uFill>
                  <a:solidFill>
                    <a:schemeClr val="accent2"/>
                  </a:solidFill>
                </a:uFill>
                <a:hlinkClick r:id="rId2" invalidUrl="" action="" tgtFrame="" tooltip="" history="1" highlightClick="0" endSnd="0"/>
              </a:rPr>
              <a:t>https://github.com/McStasMcXtrace/McCode/wiki/Generating-input-files-for-Single_crystal-and-PowderN</a:t>
            </a:r>
            <a:r>
              <a:t> </a:t>
            </a:r>
          </a:p>
        </p:txBody>
      </p:sp>
      <p:pic>
        <p:nvPicPr>
          <p:cNvPr id="455" name="Screenshot 2021-05-03 at 21.23.19.png" descr="Screenshot 2021-05-03 at 21.23.19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74250" y="1012028"/>
            <a:ext cx="9251205" cy="8881896"/>
          </a:xfrm>
          <a:prstGeom prst="rect">
            <a:avLst/>
          </a:prstGeom>
          <a:ln w="12700">
            <a:miter lim="400000"/>
          </a:ln>
        </p:spPr>
      </p:pic>
      <p:sp>
        <p:nvSpPr>
          <p:cNvPr id="456" name="More detailed info available here:"/>
          <p:cNvSpPr txBox="1"/>
          <p:nvPr/>
        </p:nvSpPr>
        <p:spPr>
          <a:xfrm>
            <a:off x="2575507" y="211569"/>
            <a:ext cx="5251203" cy="3947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2800"/>
            </a:lvl1pPr>
          </a:lstStyle>
          <a:p>
            <a:pPr/>
            <a:r>
              <a:t>More detailed info available here: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59" name="TextShape 1"/>
          <p:cNvSpPr txBox="1"/>
          <p:nvPr/>
        </p:nvSpPr>
        <p:spPr>
          <a:xfrm>
            <a:off x="1752850" y="1350018"/>
            <a:ext cx="7179733" cy="502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defRPr spc="0" sz="28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McStas uses a number of input data formats, all text based. </a:t>
            </a:r>
          </a:p>
          <a:p>
            <a:pPr>
              <a:buClr>
                <a:srgbClr val="000000"/>
              </a:buClr>
              <a:buSzPct val="45000"/>
              <a:buChar char="●"/>
              <a:defRPr spc="0" sz="2800"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>
              <a:buClr>
                <a:srgbClr val="000000"/>
              </a:buClr>
              <a:buSzPct val="45000"/>
              <a:buChar char="●"/>
              <a:defRPr b="1" spc="0" sz="28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Lau</a:t>
            </a:r>
            <a:r>
              <a:rPr b="0"/>
              <a:t> (Single_crystal, PowderN, Isotropic_Sqw)</a:t>
            </a:r>
          </a:p>
          <a:p>
            <a:pPr>
              <a:buClr>
                <a:srgbClr val="000000"/>
              </a:buClr>
              <a:buSzPct val="45000"/>
              <a:buChar char="●"/>
              <a:defRPr b="1" spc="0" sz="28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Laz</a:t>
            </a:r>
            <a:r>
              <a:rPr b="0"/>
              <a:t> (PowderN, Isotropic_Sqw)</a:t>
            </a:r>
          </a:p>
          <a:p>
            <a:pPr>
              <a:buClr>
                <a:srgbClr val="000000"/>
              </a:buClr>
              <a:buSzPct val="45000"/>
              <a:buChar char="●"/>
              <a:defRPr b="1" spc="0" sz="28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Sqw</a:t>
            </a:r>
            <a:r>
              <a:rPr b="0"/>
              <a:t> (Isotropic_Sqw)</a:t>
            </a:r>
          </a:p>
          <a:p>
            <a:pPr>
              <a:buClr>
                <a:srgbClr val="000000"/>
              </a:buClr>
              <a:buSzPct val="45000"/>
              <a:buChar char="●"/>
              <a:defRPr b="1" spc="0" sz="28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qSq</a:t>
            </a:r>
            <a:r>
              <a:rPr b="0"/>
              <a:t> (Isotropic_Sqw) – mostly for liquids</a:t>
            </a:r>
          </a:p>
          <a:p>
            <a:pPr>
              <a:buClr>
                <a:srgbClr val="000000"/>
              </a:buClr>
              <a:buSzPct val="45000"/>
              <a:buChar char="●"/>
              <a:defRPr b="1" spc="0" sz="28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PDB</a:t>
            </a:r>
            <a:r>
              <a:rPr b="0"/>
              <a:t> (SANSPDB)</a:t>
            </a:r>
            <a:endParaRPr b="0"/>
          </a:p>
          <a:p>
            <a:pPr>
              <a:buClr>
                <a:srgbClr val="000000"/>
              </a:buClr>
              <a:buSzPct val="45000"/>
              <a:buChar char="●"/>
              <a:defRPr b="1" spc="0" sz="28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ncmat</a:t>
            </a:r>
            <a:r>
              <a:rPr b="0"/>
              <a:t> (NCrystal) </a:t>
            </a:r>
          </a:p>
        </p:txBody>
      </p:sp>
      <p:sp>
        <p:nvSpPr>
          <p:cNvPr id="460" name="TextShape 2"/>
          <p:cNvSpPr txBox="1"/>
          <p:nvPr/>
        </p:nvSpPr>
        <p:spPr>
          <a:xfrm>
            <a:off x="1434403" y="832021"/>
            <a:ext cx="6915740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pc="0" sz="3200">
                <a:solidFill>
                  <a:srgbClr val="3333FF"/>
                </a:solidFill>
                <a:latin typeface="Purisa"/>
                <a:ea typeface="Purisa"/>
                <a:cs typeface="Purisa"/>
                <a:sym typeface="Purisa"/>
              </a:defRPr>
            </a:lvl1pPr>
          </a:lstStyle>
          <a:p>
            <a:pPr/>
            <a:r>
              <a:t>McStas Data formats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63" name="CustomShape 1"/>
          <p:cNvSpPr txBox="1"/>
          <p:nvPr/>
        </p:nvSpPr>
        <p:spPr>
          <a:xfrm>
            <a:off x="1615739" y="536569"/>
            <a:ext cx="5948387" cy="4193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pc="0" sz="3000"/>
            </a:lvl1pPr>
          </a:lstStyle>
          <a:p>
            <a:pPr/>
            <a:r>
              <a:t>OFF/PLY any geometry</a:t>
            </a:r>
          </a:p>
        </p:txBody>
      </p:sp>
      <p:sp>
        <p:nvSpPr>
          <p:cNvPr id="464" name="CustomShape 2"/>
          <p:cNvSpPr txBox="1"/>
          <p:nvPr/>
        </p:nvSpPr>
        <p:spPr>
          <a:xfrm>
            <a:off x="1704680" y="1290917"/>
            <a:ext cx="8139389" cy="10508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defRPr spc="0" sz="1400"/>
            </a:pPr>
            <a:r>
              <a:t>An additional complex geometry enables to use any point set to describe the material volume (</a:t>
            </a:r>
            <a:r>
              <a:rPr i="1"/>
              <a:t>geomview </a:t>
            </a:r>
            <a:r>
              <a:t>OFF file). </a:t>
            </a:r>
          </a:p>
          <a:p>
            <a:pPr>
              <a:defRPr spc="0" sz="1400"/>
            </a:pPr>
          </a:p>
        </p:txBody>
      </p:sp>
      <p:pic>
        <p:nvPicPr>
          <p:cNvPr id="465" name="image148.png" descr="image14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846619" y="2472362"/>
            <a:ext cx="2967333" cy="3743662"/>
          </a:xfrm>
          <a:prstGeom prst="rect">
            <a:avLst/>
          </a:prstGeom>
          <a:ln w="12700">
            <a:miter lim="400000"/>
          </a:ln>
        </p:spPr>
      </p:pic>
      <p:pic>
        <p:nvPicPr>
          <p:cNvPr id="466" name="image149.png" descr="image149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159695" y="4211615"/>
            <a:ext cx="2073347" cy="2323653"/>
          </a:xfrm>
          <a:prstGeom prst="rect">
            <a:avLst/>
          </a:prstGeom>
          <a:ln w="12700">
            <a:miter lim="400000"/>
          </a:ln>
        </p:spPr>
      </p:pic>
      <p:pic>
        <p:nvPicPr>
          <p:cNvPr id="467" name="image150.png" descr="image150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171397" y="3444347"/>
            <a:ext cx="2490100" cy="2633422"/>
          </a:xfrm>
          <a:prstGeom prst="rect">
            <a:avLst/>
          </a:prstGeom>
          <a:ln w="12700">
            <a:miter lim="400000"/>
          </a:ln>
        </p:spPr>
      </p:pic>
      <p:sp>
        <p:nvSpPr>
          <p:cNvPr id="468" name="Rectangle"/>
          <p:cNvSpPr/>
          <p:nvPr/>
        </p:nvSpPr>
        <p:spPr>
          <a:xfrm>
            <a:off x="2374955" y="2322035"/>
            <a:ext cx="2145975" cy="947317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469" name="Line"/>
          <p:cNvSpPr/>
          <p:nvPr/>
        </p:nvSpPr>
        <p:spPr>
          <a:xfrm flipV="1">
            <a:off x="2369039" y="2081788"/>
            <a:ext cx="244825" cy="244825"/>
          </a:xfrm>
          <a:prstGeom prst="line">
            <a:avLst/>
          </a:prstGeom>
          <a:ln w="25400">
            <a:solidFill>
              <a:schemeClr val="accent1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470" name="Line"/>
          <p:cNvSpPr/>
          <p:nvPr/>
        </p:nvSpPr>
        <p:spPr>
          <a:xfrm flipV="1">
            <a:off x="4520761" y="3015312"/>
            <a:ext cx="244825" cy="244825"/>
          </a:xfrm>
          <a:prstGeom prst="line">
            <a:avLst/>
          </a:prstGeom>
          <a:ln w="25400">
            <a:solidFill>
              <a:schemeClr val="accent1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471" name="Line"/>
          <p:cNvSpPr/>
          <p:nvPr/>
        </p:nvSpPr>
        <p:spPr>
          <a:xfrm flipV="1">
            <a:off x="4520761" y="2081788"/>
            <a:ext cx="244825" cy="244825"/>
          </a:xfrm>
          <a:prstGeom prst="line">
            <a:avLst/>
          </a:prstGeom>
          <a:ln w="25400">
            <a:solidFill>
              <a:schemeClr val="accent1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472" name="Line"/>
          <p:cNvSpPr/>
          <p:nvPr/>
        </p:nvSpPr>
        <p:spPr>
          <a:xfrm flipV="1">
            <a:off x="4752846" y="2104455"/>
            <a:ext cx="1" cy="916975"/>
          </a:xfrm>
          <a:prstGeom prst="line">
            <a:avLst/>
          </a:prstGeom>
          <a:ln w="25400">
            <a:solidFill>
              <a:schemeClr val="accent1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473" name="Line"/>
          <p:cNvSpPr/>
          <p:nvPr/>
        </p:nvSpPr>
        <p:spPr>
          <a:xfrm flipH="1" flipV="1">
            <a:off x="2594858" y="2086185"/>
            <a:ext cx="2171375" cy="1"/>
          </a:xfrm>
          <a:prstGeom prst="line">
            <a:avLst/>
          </a:prstGeom>
          <a:ln w="25400">
            <a:solidFill>
              <a:schemeClr val="accent1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474" name="Oval"/>
          <p:cNvSpPr/>
          <p:nvPr/>
        </p:nvSpPr>
        <p:spPr>
          <a:xfrm>
            <a:off x="5019028" y="2089284"/>
            <a:ext cx="987675" cy="947317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481" name="Connection Line"/>
          <p:cNvSpPr/>
          <p:nvPr/>
        </p:nvSpPr>
        <p:spPr>
          <a:xfrm>
            <a:off x="5015767" y="2614440"/>
            <a:ext cx="992567" cy="1439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31" fill="norm" stroke="1" extrusionOk="0">
                <a:moveTo>
                  <a:pt x="0" y="2727"/>
                </a:moveTo>
                <a:cubicBezTo>
                  <a:pt x="6228" y="21600"/>
                  <a:pt x="13428" y="20691"/>
                  <a:pt x="21600" y="0"/>
                </a:cubicBezTo>
              </a:path>
            </a:pathLst>
          </a:custGeom>
          <a:ln w="25400">
            <a:solidFill>
              <a:schemeClr val="accent1"/>
            </a:solidFill>
          </a:ln>
        </p:spPr>
        <p:txBody>
          <a:bodyPr/>
          <a:lstStyle/>
          <a:p>
            <a:pPr/>
          </a:p>
        </p:txBody>
      </p:sp>
      <p:sp>
        <p:nvSpPr>
          <p:cNvPr id="476" name="Oval"/>
          <p:cNvSpPr/>
          <p:nvPr/>
        </p:nvSpPr>
        <p:spPr>
          <a:xfrm>
            <a:off x="6425364" y="3050807"/>
            <a:ext cx="1004555" cy="317069"/>
          </a:xfrm>
          <a:prstGeom prst="ellipse">
            <a:avLst/>
          </a:prstGeom>
          <a:ln w="25400">
            <a:solidFill>
              <a:schemeClr val="accent1">
                <a:lumOff val="-6000"/>
              </a:schemeClr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477" name="Oval"/>
          <p:cNvSpPr/>
          <p:nvPr/>
        </p:nvSpPr>
        <p:spPr>
          <a:xfrm>
            <a:off x="6425364" y="1633212"/>
            <a:ext cx="1004555" cy="317070"/>
          </a:xfrm>
          <a:prstGeom prst="ellipse">
            <a:avLst/>
          </a:prstGeom>
          <a:ln w="25400">
            <a:solidFill>
              <a:schemeClr val="accent1">
                <a:lumOff val="-6000"/>
              </a:schemeClr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478" name="Line"/>
          <p:cNvSpPr/>
          <p:nvPr/>
        </p:nvSpPr>
        <p:spPr>
          <a:xfrm flipV="1">
            <a:off x="6422603" y="1816971"/>
            <a:ext cx="1" cy="1408658"/>
          </a:xfrm>
          <a:prstGeom prst="line">
            <a:avLst/>
          </a:prstGeom>
          <a:ln w="25400">
            <a:solidFill>
              <a:schemeClr val="accent1">
                <a:lumOff val="-6000"/>
              </a:schemeClr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479" name="Line"/>
          <p:cNvSpPr/>
          <p:nvPr/>
        </p:nvSpPr>
        <p:spPr>
          <a:xfrm flipV="1">
            <a:off x="7434874" y="1821773"/>
            <a:ext cx="1" cy="1408657"/>
          </a:xfrm>
          <a:prstGeom prst="line">
            <a:avLst/>
          </a:prstGeom>
          <a:ln w="25400">
            <a:solidFill>
              <a:schemeClr val="accent1">
                <a:lumOff val="-6000"/>
              </a:schemeClr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480" name="Rectangle"/>
          <p:cNvSpPr/>
          <p:nvPr/>
        </p:nvSpPr>
        <p:spPr>
          <a:xfrm>
            <a:off x="6438665" y="2730739"/>
            <a:ext cx="977952" cy="46200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76" name="CustomShape 1"/>
          <p:cNvSpPr txBox="1"/>
          <p:nvPr/>
        </p:nvSpPr>
        <p:spPr>
          <a:xfrm>
            <a:off x="1517904" y="1182917"/>
            <a:ext cx="2233187" cy="3129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830" tIns="35830" rIns="35830" bIns="35830">
            <a:spAutoFit/>
          </a:bodyPr>
          <a:lstStyle>
            <a:lvl1pPr>
              <a:defRPr b="1" i="1" spc="0" u="sng">
                <a:solidFill>
                  <a:srgbClr val="00A3D7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r>
              <a:t>Incoherent.comp</a:t>
            </a:r>
          </a:p>
        </p:txBody>
      </p:sp>
      <p:sp>
        <p:nvSpPr>
          <p:cNvPr id="177" name="CustomShape 2"/>
          <p:cNvSpPr/>
          <p:nvPr/>
        </p:nvSpPr>
        <p:spPr>
          <a:xfrm>
            <a:off x="7082826" y="1105467"/>
            <a:ext cx="4940759" cy="312962"/>
          </a:xfrm>
          <a:prstGeom prst="rect">
            <a:avLst/>
          </a:prstGeom>
          <a:solidFill>
            <a:srgbClr val="00F900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830" tIns="35830" rIns="35830" bIns="35830" anchor="ctr">
            <a:spAutoFit/>
          </a:bodyPr>
          <a:lstStyle>
            <a:lvl1pPr>
              <a:defRPr spc="0">
                <a:solidFill>
                  <a:srgbClr val="444444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r>
              <a:t>An incoherent scatterer with various sample shape options</a:t>
            </a:r>
          </a:p>
        </p:txBody>
      </p:sp>
      <p:sp>
        <p:nvSpPr>
          <p:cNvPr id="178" name="CustomShape 3"/>
          <p:cNvSpPr txBox="1"/>
          <p:nvPr/>
        </p:nvSpPr>
        <p:spPr>
          <a:xfrm>
            <a:off x="3859343" y="6722047"/>
            <a:ext cx="1459639" cy="2113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830" tIns="35830" rIns="35830" bIns="35830">
            <a:spAutoFit/>
          </a:bodyPr>
          <a:lstStyle>
            <a:lvl1pPr>
              <a:defRPr b="1" spc="0" sz="1000">
                <a:solidFill>
                  <a:srgbClr val="D95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r>
              <a:t>Samples - Incoherent</a:t>
            </a:r>
          </a:p>
        </p:txBody>
      </p:sp>
      <p:pic>
        <p:nvPicPr>
          <p:cNvPr id="179" name="Screen Shot 2016-02-08 at 4.17.30 PM.png" descr="Screen Shot 2016-02-08 at 4.17.30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17649" y="1473119"/>
            <a:ext cx="9034138" cy="4475267"/>
          </a:xfrm>
          <a:prstGeom prst="rect">
            <a:avLst/>
          </a:prstGeom>
          <a:ln w="12700">
            <a:miter lim="400000"/>
          </a:ln>
        </p:spPr>
      </p:pic>
      <p:sp>
        <p:nvSpPr>
          <p:cNvPr id="180" name="TextShape 4"/>
          <p:cNvSpPr txBox="1"/>
          <p:nvPr/>
        </p:nvSpPr>
        <p:spPr>
          <a:xfrm>
            <a:off x="1615739" y="536696"/>
            <a:ext cx="8239765" cy="419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pc="0" sz="3000"/>
            </a:lvl1pPr>
          </a:lstStyle>
          <a:p>
            <a:pPr/>
            <a:r>
              <a:t>Incoherent Sample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83" name="CustomShape 1"/>
          <p:cNvSpPr txBox="1"/>
          <p:nvPr/>
        </p:nvSpPr>
        <p:spPr>
          <a:xfrm>
            <a:off x="1517904" y="1182917"/>
            <a:ext cx="2233187" cy="3129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830" tIns="35830" rIns="35830" bIns="35830">
            <a:spAutoFit/>
          </a:bodyPr>
          <a:lstStyle>
            <a:lvl1pPr>
              <a:defRPr b="1" i="1" spc="0" u="sng">
                <a:solidFill>
                  <a:srgbClr val="00A3D7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r>
              <a:t>Incoherent.comp</a:t>
            </a:r>
          </a:p>
        </p:txBody>
      </p:sp>
      <p:sp>
        <p:nvSpPr>
          <p:cNvPr id="184" name="CustomShape 2"/>
          <p:cNvSpPr/>
          <p:nvPr/>
        </p:nvSpPr>
        <p:spPr>
          <a:xfrm>
            <a:off x="7082826" y="1105467"/>
            <a:ext cx="4940759" cy="312962"/>
          </a:xfrm>
          <a:prstGeom prst="rect">
            <a:avLst/>
          </a:prstGeom>
          <a:solidFill>
            <a:srgbClr val="00F900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830" tIns="35830" rIns="35830" bIns="35830" anchor="ctr">
            <a:spAutoFit/>
          </a:bodyPr>
          <a:lstStyle>
            <a:lvl1pPr>
              <a:defRPr spc="0">
                <a:solidFill>
                  <a:srgbClr val="444444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r>
              <a:t>An incoherent scatterer with various sample shape options</a:t>
            </a:r>
          </a:p>
        </p:txBody>
      </p:sp>
      <p:pic>
        <p:nvPicPr>
          <p:cNvPr id="185" name="Screen Shot 2016-02-08 at 4.17.30 PM.png" descr="Screen Shot 2016-02-08 at 4.17.30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17649" y="1473119"/>
            <a:ext cx="9034138" cy="4475267"/>
          </a:xfrm>
          <a:prstGeom prst="rect">
            <a:avLst/>
          </a:prstGeom>
          <a:ln w="12700">
            <a:miter lim="400000"/>
          </a:ln>
        </p:spPr>
      </p:pic>
      <p:sp>
        <p:nvSpPr>
          <p:cNvPr id="186" name="TextShape 3"/>
          <p:cNvSpPr txBox="1"/>
          <p:nvPr/>
        </p:nvSpPr>
        <p:spPr>
          <a:xfrm>
            <a:off x="1615739" y="536696"/>
            <a:ext cx="8239765" cy="419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pc="0" sz="3000"/>
            </a:lvl1pPr>
          </a:lstStyle>
          <a:p>
            <a:pPr/>
            <a:r>
              <a:t>Incoherent Sample</a:t>
            </a:r>
          </a:p>
        </p:txBody>
      </p:sp>
      <p:sp>
        <p:nvSpPr>
          <p:cNvPr id="187" name="CustomShape 4"/>
          <p:cNvSpPr/>
          <p:nvPr/>
        </p:nvSpPr>
        <p:spPr>
          <a:xfrm>
            <a:off x="1388558" y="4324574"/>
            <a:ext cx="1226372" cy="387276"/>
          </a:xfrm>
          <a:prstGeom prst="ellipse">
            <a:avLst/>
          </a:prstGeom>
          <a:ln w="12700">
            <a:solidFill>
              <a:srgbClr val="FF0000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188" name="TextShape 5"/>
          <p:cNvSpPr txBox="1"/>
          <p:nvPr/>
        </p:nvSpPr>
        <p:spPr>
          <a:xfrm>
            <a:off x="3905847" y="3679115"/>
            <a:ext cx="6764476" cy="1521973"/>
          </a:xfrm>
          <a:prstGeom prst="rect">
            <a:avLst/>
          </a:prstGeom>
          <a:solidFill>
            <a:srgbClr val="FFFFFF"/>
          </a:solidFill>
          <a:ln w="38100">
            <a:solidFill>
              <a:srgbClr val="FF0000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1839" tIns="51839" rIns="51839" bIns="51839">
            <a:spAutoFit/>
          </a:bodyPr>
          <a:lstStyle/>
          <a:p>
            <a:pPr>
              <a:defRPr spc="0"/>
            </a:pPr>
          </a:p>
          <a:p>
            <a:pPr lvl="4" indent="0">
              <a:defRPr spc="0"/>
            </a:pPr>
            <a:r>
              <a:t>p_interact = The probability that a given ray will interact (scatter) </a:t>
            </a:r>
            <a:br/>
            <a:r>
              <a:t>                    with a sample. Does not directly affect the intensity – only the</a:t>
            </a:r>
            <a:br/>
            <a:r>
              <a:t>                    quality of the resulting Monte Carlo estimate.   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91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745245" y="1927736"/>
            <a:ext cx="1493450" cy="2063690"/>
          </a:xfrm>
          <a:prstGeom prst="rect">
            <a:avLst/>
          </a:prstGeom>
          <a:ln w="12700">
            <a:miter lim="400000"/>
          </a:ln>
        </p:spPr>
      </p:pic>
      <p:pic>
        <p:nvPicPr>
          <p:cNvPr id="192" name="Potassium_Humate_Shiny_Powder.png" descr="Potassium_Humate_Shiny_Powder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428266" y="1971698"/>
            <a:ext cx="3058561" cy="1721140"/>
          </a:xfrm>
          <a:prstGeom prst="rect">
            <a:avLst/>
          </a:prstGeom>
          <a:ln w="12700">
            <a:miter lim="400000"/>
          </a:ln>
        </p:spPr>
      </p:pic>
      <p:sp>
        <p:nvSpPr>
          <p:cNvPr id="193" name="TextShape 2"/>
          <p:cNvSpPr txBox="1"/>
          <p:nvPr/>
        </p:nvSpPr>
        <p:spPr>
          <a:xfrm>
            <a:off x="1615739" y="536696"/>
            <a:ext cx="8239765" cy="419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pc="0" sz="3000"/>
            </a:lvl1pPr>
          </a:lstStyle>
          <a:p>
            <a:pPr/>
            <a:r>
              <a:t>Crystalline Samples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96" name="CustomShape 1"/>
          <p:cNvSpPr txBox="1"/>
          <p:nvPr/>
        </p:nvSpPr>
        <p:spPr>
          <a:xfrm>
            <a:off x="1615739" y="536569"/>
            <a:ext cx="5948387" cy="283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pc="0" sz="2000"/>
            </a:lvl1pPr>
          </a:lstStyle>
          <a:p>
            <a:pPr/>
            <a:r>
              <a:t>From single crystal / crystallites to powder….</a:t>
            </a:r>
          </a:p>
        </p:txBody>
      </p:sp>
      <p:sp>
        <p:nvSpPr>
          <p:cNvPr id="197" name="CustomShape 2"/>
          <p:cNvSpPr txBox="1"/>
          <p:nvPr/>
        </p:nvSpPr>
        <p:spPr>
          <a:xfrm>
            <a:off x="1672153" y="1581374"/>
            <a:ext cx="1821516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marL="143999" indent="-143999">
              <a:buClr>
                <a:srgbClr val="000000"/>
              </a:buClr>
              <a:buSzPct val="45000"/>
              <a:buFont typeface="Helvetica"/>
              <a:buChar char="l"/>
              <a:defRPr spc="0"/>
            </a:lvl1pPr>
          </a:lstStyle>
          <a:p>
            <a:pPr/>
            <a:r>
              <a:t>Single crystal     </a:t>
            </a:r>
          </a:p>
        </p:txBody>
      </p:sp>
      <p:pic>
        <p:nvPicPr>
          <p:cNvPr id="198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33894" y="2080207"/>
            <a:ext cx="1493451" cy="2063690"/>
          </a:xfrm>
          <a:prstGeom prst="rect">
            <a:avLst/>
          </a:prstGeom>
          <a:ln w="12700">
            <a:miter lim="400000"/>
          </a:ln>
        </p:spPr>
      </p:pic>
      <p:sp>
        <p:nvSpPr>
          <p:cNvPr id="199" name="CustomShape 4"/>
          <p:cNvSpPr txBox="1"/>
          <p:nvPr/>
        </p:nvSpPr>
        <p:spPr>
          <a:xfrm>
            <a:off x="4125659" y="1630291"/>
            <a:ext cx="2774712" cy="5643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143999" indent="-143999">
              <a:lnSpc>
                <a:spcPct val="90000"/>
              </a:lnSpc>
              <a:buClr>
                <a:srgbClr val="000000"/>
              </a:buClr>
              <a:buSzPct val="45000"/>
              <a:buFont typeface="Helvetica"/>
              <a:buChar char="l"/>
              <a:defRPr spc="0" sz="1400"/>
            </a:pPr>
            <a:r>
              <a:t>Polycrystal with a little disorder, i.e. a </a:t>
            </a:r>
            <a:r>
              <a:rPr i="1"/>
              <a:t>preferred orientation, texture</a:t>
            </a:r>
          </a:p>
        </p:txBody>
      </p:sp>
      <p:pic>
        <p:nvPicPr>
          <p:cNvPr id="200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21074399">
            <a:off x="4507598" y="2632912"/>
            <a:ext cx="335182" cy="463004"/>
          </a:xfrm>
          <a:prstGeom prst="rect">
            <a:avLst/>
          </a:prstGeom>
          <a:ln w="12700">
            <a:miter lim="400000"/>
          </a:ln>
        </p:spPr>
      </p:pic>
      <p:pic>
        <p:nvPicPr>
          <p:cNvPr id="201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1064399">
            <a:off x="4948238" y="2401411"/>
            <a:ext cx="326034" cy="450552"/>
          </a:xfrm>
          <a:prstGeom prst="rect">
            <a:avLst/>
          </a:prstGeom>
          <a:ln w="12700">
            <a:miter lim="400000"/>
          </a:ln>
        </p:spPr>
      </p:pic>
      <p:pic>
        <p:nvPicPr>
          <p:cNvPr id="202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21401400">
            <a:off x="5165508" y="2886776"/>
            <a:ext cx="334928" cy="463257"/>
          </a:xfrm>
          <a:prstGeom prst="rect">
            <a:avLst/>
          </a:prstGeom>
          <a:ln w="12700">
            <a:miter lim="400000"/>
          </a:ln>
        </p:spPr>
      </p:pic>
      <p:pic>
        <p:nvPicPr>
          <p:cNvPr id="203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961199">
            <a:off x="4669216" y="3053985"/>
            <a:ext cx="379399" cy="524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04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20859000">
            <a:off x="5045311" y="3450409"/>
            <a:ext cx="329083" cy="454618"/>
          </a:xfrm>
          <a:prstGeom prst="rect">
            <a:avLst/>
          </a:prstGeom>
          <a:ln w="12700">
            <a:miter lim="400000"/>
          </a:ln>
        </p:spPr>
      </p:pic>
      <p:pic>
        <p:nvPicPr>
          <p:cNvPr id="205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369600">
            <a:off x="5520002" y="3584583"/>
            <a:ext cx="319682" cy="442166"/>
          </a:xfrm>
          <a:prstGeom prst="rect">
            <a:avLst/>
          </a:prstGeom>
          <a:ln w="12700">
            <a:miter lim="400000"/>
          </a:ln>
        </p:spPr>
      </p:pic>
      <p:pic>
        <p:nvPicPr>
          <p:cNvPr id="206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20937001">
            <a:off x="5337292" y="4076809"/>
            <a:ext cx="328829" cy="454617"/>
          </a:xfrm>
          <a:prstGeom prst="rect">
            <a:avLst/>
          </a:prstGeom>
          <a:ln w="12700">
            <a:miter lim="400000"/>
          </a:ln>
        </p:spPr>
      </p:pic>
      <p:pic>
        <p:nvPicPr>
          <p:cNvPr id="207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1137001">
            <a:off x="4846082" y="3864367"/>
            <a:ext cx="372284" cy="514589"/>
          </a:xfrm>
          <a:prstGeom prst="rect">
            <a:avLst/>
          </a:prstGeom>
          <a:ln w="12700">
            <a:miter lim="400000"/>
          </a:ln>
        </p:spPr>
      </p:pic>
      <p:pic>
        <p:nvPicPr>
          <p:cNvPr id="208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20672999">
            <a:off x="5822402" y="2641806"/>
            <a:ext cx="329084" cy="454872"/>
          </a:xfrm>
          <a:prstGeom prst="rect">
            <a:avLst/>
          </a:prstGeom>
          <a:ln w="12700">
            <a:miter lim="400000"/>
          </a:ln>
        </p:spPr>
      </p:pic>
      <p:pic>
        <p:nvPicPr>
          <p:cNvPr id="209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20920800">
            <a:off x="6314120" y="2641552"/>
            <a:ext cx="319681" cy="442420"/>
          </a:xfrm>
          <a:prstGeom prst="rect">
            <a:avLst/>
          </a:prstGeom>
          <a:ln w="12700">
            <a:miter lim="400000"/>
          </a:ln>
        </p:spPr>
      </p:pic>
      <p:pic>
        <p:nvPicPr>
          <p:cNvPr id="210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20675400">
            <a:off x="6275748" y="3164018"/>
            <a:ext cx="329084" cy="454618"/>
          </a:xfrm>
          <a:prstGeom prst="rect">
            <a:avLst/>
          </a:prstGeom>
          <a:ln w="12700">
            <a:miter lim="400000"/>
          </a:ln>
        </p:spPr>
      </p:pic>
      <p:pic>
        <p:nvPicPr>
          <p:cNvPr id="211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594000">
            <a:off x="5752012" y="3087529"/>
            <a:ext cx="372537" cy="514335"/>
          </a:xfrm>
          <a:prstGeom prst="rect">
            <a:avLst/>
          </a:prstGeom>
          <a:ln w="12700">
            <a:miter lim="400000"/>
          </a:ln>
        </p:spPr>
      </p:pic>
      <p:pic>
        <p:nvPicPr>
          <p:cNvPr id="212" name="Potassium_Humate_Shiny_Powder.tiff" descr="Potassium_Humate_Shiny_Powder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795165" y="2456046"/>
            <a:ext cx="3058561" cy="1721140"/>
          </a:xfrm>
          <a:prstGeom prst="rect">
            <a:avLst/>
          </a:prstGeom>
          <a:ln w="12700">
            <a:miter lim="400000"/>
          </a:ln>
        </p:spPr>
      </p:pic>
      <p:sp>
        <p:nvSpPr>
          <p:cNvPr id="213" name="CustomShape 5"/>
          <p:cNvSpPr txBox="1"/>
          <p:nvPr/>
        </p:nvSpPr>
        <p:spPr>
          <a:xfrm>
            <a:off x="7532614" y="1522037"/>
            <a:ext cx="1970938" cy="3506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marL="136421" indent="-136421">
              <a:buClr>
                <a:srgbClr val="000000"/>
              </a:buClr>
              <a:buSzPct val="45000"/>
              <a:buFont typeface="Helvetica"/>
              <a:buChar char="l"/>
              <a:defRPr spc="0" sz="1200"/>
            </a:lvl1pPr>
          </a:lstStyle>
          <a:p>
            <a:pPr/>
            <a:r>
              <a:t>Powder with complete disorder</a:t>
            </a:r>
          </a:p>
        </p:txBody>
      </p:sp>
      <p:pic>
        <p:nvPicPr>
          <p:cNvPr id="214" name="FibDiffSketch.png" descr="FibDiffSketch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746770" y="4634089"/>
            <a:ext cx="1764848" cy="1764085"/>
          </a:xfrm>
          <a:prstGeom prst="rect">
            <a:avLst/>
          </a:prstGeom>
          <a:ln w="12700">
            <a:miter lim="400000"/>
          </a:ln>
        </p:spPr>
      </p:pic>
      <p:pic>
        <p:nvPicPr>
          <p:cNvPr id="215" name="figure7.jpg" descr="figure7.jp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773612" y="4779190"/>
            <a:ext cx="1493450" cy="1474138"/>
          </a:xfrm>
          <a:prstGeom prst="rect">
            <a:avLst/>
          </a:prstGeom>
          <a:ln w="12700">
            <a:miter lim="400000"/>
          </a:ln>
        </p:spPr>
      </p:pic>
      <p:pic>
        <p:nvPicPr>
          <p:cNvPr id="216" name="pasted-image.tiff" descr="pasted-image.tif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 rot="5399399">
            <a:off x="1556529" y="5066089"/>
            <a:ext cx="2247926" cy="936679"/>
          </a:xfrm>
          <a:prstGeom prst="rect">
            <a:avLst/>
          </a:prstGeom>
          <a:ln w="12700">
            <a:miter lim="400000"/>
          </a:ln>
        </p:spPr>
      </p:pic>
      <p:pic>
        <p:nvPicPr>
          <p:cNvPr id="217" name="pasted-image.png" descr="pasted-image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7821800" y="4665345"/>
            <a:ext cx="1821516" cy="151276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20" name="image114.gif" descr="image114.g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65292" y="1817957"/>
            <a:ext cx="3972114" cy="4043776"/>
          </a:xfrm>
          <a:prstGeom prst="rect">
            <a:avLst/>
          </a:prstGeom>
          <a:ln w="12700">
            <a:miter lim="400000"/>
          </a:ln>
        </p:spPr>
      </p:pic>
      <p:sp>
        <p:nvSpPr>
          <p:cNvPr id="221" name="TextShape 1"/>
          <p:cNvSpPr txBox="1"/>
          <p:nvPr/>
        </p:nvSpPr>
        <p:spPr>
          <a:xfrm>
            <a:off x="1615739" y="536696"/>
            <a:ext cx="8239765" cy="419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pc="0" sz="3000"/>
            </a:lvl1pPr>
          </a:lstStyle>
          <a:p>
            <a:pPr/>
            <a:r>
              <a:t>Single Crystal model</a:t>
            </a:r>
          </a:p>
        </p:txBody>
      </p:sp>
      <p:sp>
        <p:nvSpPr>
          <p:cNvPr id="222" name="TextShape 2"/>
          <p:cNvSpPr txBox="1"/>
          <p:nvPr/>
        </p:nvSpPr>
        <p:spPr>
          <a:xfrm>
            <a:off x="5196765" y="6259426"/>
            <a:ext cx="2646382" cy="174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1764" tIns="31764" rIns="31764" bIns="31764">
            <a:spAutoFit/>
          </a:bodyPr>
          <a:lstStyle>
            <a:lvl1pPr>
              <a:defRPr spc="0" sz="800"/>
            </a:lvl1pPr>
          </a:lstStyle>
          <a:p>
            <a:pPr/>
            <a:r>
              <a:t>Courtesy University College London</a:t>
            </a:r>
          </a:p>
        </p:txBody>
      </p:sp>
      <p:sp>
        <p:nvSpPr>
          <p:cNvPr id="223" name="TextShape 3"/>
          <p:cNvSpPr txBox="1"/>
          <p:nvPr/>
        </p:nvSpPr>
        <p:spPr>
          <a:xfrm>
            <a:off x="5836633" y="1307943"/>
            <a:ext cx="3972114" cy="50643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 marL="315359" indent="-207359">
              <a:spcBef>
                <a:spcPts val="1200"/>
              </a:spcBef>
              <a:buClr>
                <a:srgbClr val="000000"/>
              </a:buClr>
              <a:buSzPct val="45000"/>
              <a:buChar char="●"/>
              <a:defRPr i="1" spc="-64"/>
            </a:pPr>
            <a:r>
              <a:t>Models ideally imperfect crystal:</a:t>
            </a:r>
            <a:endParaRPr spc="0" sz="2800"/>
          </a:p>
          <a:p>
            <a:pPr lvl="1" marL="354240" indent="-138240">
              <a:buClr>
                <a:srgbClr val="000000"/>
              </a:buClr>
              <a:buSzPct val="45000"/>
              <a:buChar char="●"/>
              <a:defRPr i="1" spc="-64"/>
            </a:pPr>
            <a:r>
              <a:t>Peak broadening is dominated by mosaic =&gt; not appropriate for highly perfect crystals.</a:t>
            </a:r>
            <a:endParaRPr spc="0" sz="2800"/>
          </a:p>
          <a:p>
            <a:pPr lvl="1" marL="354240" indent="-138240">
              <a:buClr>
                <a:srgbClr val="000000"/>
              </a:buClr>
              <a:buSzPct val="45000"/>
              <a:buChar char="●"/>
              <a:defRPr i="1" spc="-64"/>
            </a:pPr>
            <a:r>
              <a:t>“Space group symmetries”  considered out of scope.</a:t>
            </a:r>
            <a:endParaRPr spc="0" sz="2800"/>
          </a:p>
          <a:p>
            <a:pPr lvl="1" marL="747360" indent="-207360">
              <a:buClr>
                <a:srgbClr val="000000"/>
              </a:buClr>
              <a:buSzPct val="75000"/>
              <a:buFont typeface="Symbol"/>
              <a:buChar char="-"/>
              <a:defRPr i="1" spc="-64"/>
            </a:pPr>
            <a:r>
              <a:t>Optimized for small unit cells but…</a:t>
            </a:r>
            <a:endParaRPr spc="0" sz="2800"/>
          </a:p>
          <a:p>
            <a:pPr lvl="1" marL="747360" indent="-207360">
              <a:buClr>
                <a:srgbClr val="000000"/>
              </a:buClr>
              <a:buSzPct val="75000"/>
              <a:buFont typeface="Symbol"/>
              <a:buChar char="-"/>
              <a:defRPr i="1" spc="-64"/>
            </a:pPr>
            <a:r>
              <a:t>No assumption about unit cell, orientation etc.</a:t>
            </a:r>
            <a:endParaRPr spc="0" sz="2800"/>
          </a:p>
          <a:p>
            <a:pPr lvl="1" marL="747360" indent="-207360">
              <a:buClr>
                <a:srgbClr val="000000"/>
              </a:buClr>
              <a:buSzPct val="75000"/>
              <a:buFont typeface="Symbol"/>
              <a:buChar char="-"/>
              <a:defRPr i="1" spc="-64"/>
            </a:pPr>
            <a:r>
              <a:t>Gaussian model for mosaic (see later)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26" name="TextShape 1"/>
          <p:cNvSpPr txBox="1"/>
          <p:nvPr/>
        </p:nvSpPr>
        <p:spPr>
          <a:xfrm>
            <a:off x="1615739" y="536696"/>
            <a:ext cx="8239765" cy="419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pc="0" sz="3000"/>
            </a:lvl1pPr>
          </a:lstStyle>
          <a:p>
            <a:pPr/>
            <a:r>
              <a:t>Single Crystal</a:t>
            </a:r>
          </a:p>
        </p:txBody>
      </p:sp>
      <p:pic>
        <p:nvPicPr>
          <p:cNvPr id="227" name="image115.png" descr="image11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46741" y="1410352"/>
            <a:ext cx="10588067" cy="464730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30" name="TextShape 1"/>
          <p:cNvSpPr txBox="1"/>
          <p:nvPr/>
        </p:nvSpPr>
        <p:spPr>
          <a:xfrm>
            <a:off x="1615739" y="536696"/>
            <a:ext cx="8239765" cy="419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pc="0" sz="3000"/>
            </a:lvl1pPr>
          </a:lstStyle>
          <a:p>
            <a:pPr/>
            <a:r>
              <a:t>Single Crystal</a:t>
            </a:r>
          </a:p>
        </p:txBody>
      </p:sp>
      <p:pic>
        <p:nvPicPr>
          <p:cNvPr id="231" name="image115.png" descr="image11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46741" y="1410352"/>
            <a:ext cx="10588067" cy="4647305"/>
          </a:xfrm>
          <a:prstGeom prst="rect">
            <a:avLst/>
          </a:prstGeom>
          <a:ln w="12700">
            <a:miter lim="400000"/>
          </a:ln>
        </p:spPr>
      </p:pic>
      <p:sp>
        <p:nvSpPr>
          <p:cNvPr id="232" name="CustomShape 2"/>
          <p:cNvSpPr/>
          <p:nvPr/>
        </p:nvSpPr>
        <p:spPr>
          <a:xfrm>
            <a:off x="1453104" y="3614569"/>
            <a:ext cx="645459" cy="1290919"/>
          </a:xfrm>
          <a:prstGeom prst="ellipse">
            <a:avLst/>
          </a:prstGeom>
          <a:ln w="38100">
            <a:solidFill>
              <a:srgbClr val="FF0000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233" name="TextShape 3"/>
          <p:cNvSpPr txBox="1"/>
          <p:nvPr/>
        </p:nvSpPr>
        <p:spPr>
          <a:xfrm>
            <a:off x="2292200" y="4195228"/>
            <a:ext cx="6067314" cy="592333"/>
          </a:xfrm>
          <a:prstGeom prst="rect">
            <a:avLst/>
          </a:prstGeom>
          <a:solidFill>
            <a:srgbClr val="FFFFFF"/>
          </a:solidFill>
          <a:ln w="38100">
            <a:solidFill>
              <a:srgbClr val="FF0000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1839" tIns="51839" rIns="51839" bIns="51839">
            <a:spAutoFit/>
          </a:bodyPr>
          <a:lstStyle>
            <a:lvl1pPr>
              <a:defRPr spc="0"/>
            </a:lvl1pPr>
          </a:lstStyle>
          <a:p>
            <a:pPr/>
            <a:r>
              <a:t>Unit cell vectors (ax,ay,az, bx, by,bz, cx,cy, cz). Encodes the crystal orientation relative to the Component’s orientation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Blank">
  <a:themeElements>
    <a:clrScheme name="Blank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990000"/>
      </a:accent1>
      <a:accent2>
        <a:srgbClr val="2F3EEA"/>
      </a:accent2>
      <a:accent3>
        <a:srgbClr val="1FD082"/>
      </a:accent3>
      <a:accent4>
        <a:srgbClr val="171748"/>
      </a:accent4>
      <a:accent5>
        <a:srgbClr val="F6D04D"/>
      </a:accent5>
      <a:accent6>
        <a:srgbClr val="FC7634"/>
      </a:accent6>
      <a:hlink>
        <a:srgbClr val="0000FF"/>
      </a:hlink>
      <a:folHlink>
        <a:srgbClr val="FF00FF"/>
      </a:folHlink>
    </a:clrScheme>
    <a:fontScheme name="Blank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Blan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6799" tIns="46799" rIns="46799" bIns="4679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9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9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Blank">
  <a:themeElements>
    <a:clrScheme name="Blank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990000"/>
      </a:accent1>
      <a:accent2>
        <a:srgbClr val="2F3EEA"/>
      </a:accent2>
      <a:accent3>
        <a:srgbClr val="1FD082"/>
      </a:accent3>
      <a:accent4>
        <a:srgbClr val="171748"/>
      </a:accent4>
      <a:accent5>
        <a:srgbClr val="F6D04D"/>
      </a:accent5>
      <a:accent6>
        <a:srgbClr val="FC7634"/>
      </a:accent6>
      <a:hlink>
        <a:srgbClr val="0000FF"/>
      </a:hlink>
      <a:folHlink>
        <a:srgbClr val="FF00FF"/>
      </a:folHlink>
    </a:clrScheme>
    <a:fontScheme name="Blank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Blan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6799" tIns="46799" rIns="46799" bIns="4679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9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9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